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0"/>
  </p:notesMasterIdLst>
  <p:sldIdLst>
    <p:sldId id="256" r:id="rId2"/>
    <p:sldId id="260" r:id="rId3"/>
    <p:sldId id="262" r:id="rId4"/>
    <p:sldId id="267" r:id="rId5"/>
    <p:sldId id="268" r:id="rId6"/>
    <p:sldId id="269" r:id="rId7"/>
    <p:sldId id="270" r:id="rId8"/>
    <p:sldId id="273" r:id="rId9"/>
    <p:sldId id="274" r:id="rId10"/>
    <p:sldId id="275" r:id="rId11"/>
    <p:sldId id="279" r:id="rId12"/>
    <p:sldId id="280" r:id="rId13"/>
    <p:sldId id="276" r:id="rId14"/>
    <p:sldId id="277" r:id="rId15"/>
    <p:sldId id="278" r:id="rId16"/>
    <p:sldId id="364" r:id="rId17"/>
    <p:sldId id="365" r:id="rId18"/>
    <p:sldId id="366" r:id="rId19"/>
    <p:sldId id="367" r:id="rId20"/>
    <p:sldId id="282" r:id="rId21"/>
    <p:sldId id="401" r:id="rId22"/>
    <p:sldId id="397" r:id="rId23"/>
    <p:sldId id="398" r:id="rId24"/>
    <p:sldId id="399" r:id="rId25"/>
    <p:sldId id="408" r:id="rId26"/>
    <p:sldId id="409" r:id="rId27"/>
    <p:sldId id="402" r:id="rId28"/>
    <p:sldId id="403" r:id="rId29"/>
    <p:sldId id="263" r:id="rId30"/>
    <p:sldId id="404" r:id="rId31"/>
    <p:sldId id="405" r:id="rId32"/>
    <p:sldId id="406" r:id="rId33"/>
    <p:sldId id="281" r:id="rId34"/>
    <p:sldId id="407" r:id="rId35"/>
    <p:sldId id="283" r:id="rId36"/>
    <p:sldId id="284" r:id="rId37"/>
    <p:sldId id="285" r:id="rId38"/>
    <p:sldId id="259"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284"/>
    <p:restoredTop sz="94517"/>
  </p:normalViewPr>
  <p:slideViewPr>
    <p:cSldViewPr snapToGrid="0" snapToObjects="1">
      <p:cViewPr varScale="1">
        <p:scale>
          <a:sx n="74" d="100"/>
          <a:sy n="74" d="100"/>
        </p:scale>
        <p:origin x="1747" y="77"/>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965E0A-0DCE-DE4D-AAE5-8CAAE0B12FE8}" type="datetimeFigureOut">
              <a:rPr lang="en-US" smtClean="0"/>
              <a:t>5/4/2022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l-SI"/>
              <a:t>Click to edit Master text styles</a:t>
            </a:r>
          </a:p>
          <a:p>
            <a:pPr lvl="1"/>
            <a:r>
              <a:rPr lang="sl-SI"/>
              <a:t>Second level</a:t>
            </a:r>
          </a:p>
          <a:p>
            <a:pPr lvl="2"/>
            <a:r>
              <a:rPr lang="sl-SI"/>
              <a:t>Third level</a:t>
            </a:r>
          </a:p>
          <a:p>
            <a:pPr lvl="3"/>
            <a:r>
              <a:rPr lang="sl-SI"/>
              <a:t>Fourth level</a:t>
            </a:r>
          </a:p>
          <a:p>
            <a:pPr lvl="4"/>
            <a:r>
              <a:rPr lang="sl-SI"/>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F2E568-B760-784D-925F-6E87DCABA666}" type="slidenum">
              <a:rPr lang="en-US" smtClean="0"/>
              <a:t>‹#›</a:t>
            </a:fld>
            <a:endParaRPr lang="en-US"/>
          </a:p>
        </p:txBody>
      </p:sp>
    </p:spTree>
    <p:extLst>
      <p:ext uri="{BB962C8B-B14F-4D97-AF65-F5344CB8AC3E}">
        <p14:creationId xmlns:p14="http://schemas.microsoft.com/office/powerpoint/2010/main" val="10571979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54792" y="1359325"/>
            <a:ext cx="7829550" cy="2241602"/>
          </a:xfrm>
        </p:spPr>
        <p:txBody>
          <a:bodyPr anchor="b"/>
          <a:lstStyle>
            <a:lvl1pPr algn="ctr">
              <a:defRPr sz="6000"/>
            </a:lvl1pPr>
          </a:lstStyle>
          <a:p>
            <a:r>
              <a:rPr lang="en-US" dirty="0" err="1"/>
              <a:t>Misel</a:t>
            </a:r>
            <a:r>
              <a:rPr lang="en-US" dirty="0"/>
              <a:t>/</a:t>
            </a:r>
            <a:r>
              <a:rPr lang="en-US" dirty="0" err="1"/>
              <a:t>naslov</a:t>
            </a:r>
            <a:endParaRPr lang="en-US" dirty="0"/>
          </a:p>
        </p:txBody>
      </p:sp>
      <p:sp>
        <p:nvSpPr>
          <p:cNvPr id="4" name="Date Placeholder 3"/>
          <p:cNvSpPr>
            <a:spLocks noGrp="1"/>
          </p:cNvSpPr>
          <p:nvPr>
            <p:ph type="dt" sz="half" idx="10"/>
          </p:nvPr>
        </p:nvSpPr>
        <p:spPr/>
        <p:txBody>
          <a:bodyPr/>
          <a:lstStyle/>
          <a:p>
            <a:fld id="{8BDB3702-6671-E64E-949C-1EA57FDAEABF}" type="datetimeFigureOut">
              <a:rPr lang="en-US" smtClean="0"/>
              <a:t>5/4/2022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3236BC5-AC22-9840-8B34-55A01FC3D355}" type="slidenum">
              <a:rPr lang="en-US" smtClean="0"/>
              <a:t>‹#›</a:t>
            </a:fld>
            <a:endParaRPr lang="en-US" dirty="0"/>
          </a:p>
        </p:txBody>
      </p:sp>
    </p:spTree>
    <p:extLst>
      <p:ext uri="{BB962C8B-B14F-4D97-AF65-F5344CB8AC3E}">
        <p14:creationId xmlns:p14="http://schemas.microsoft.com/office/powerpoint/2010/main" val="1358949789"/>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39561" y="1960169"/>
            <a:ext cx="7635210" cy="1258837"/>
          </a:xfrm>
        </p:spPr>
        <p:txBody>
          <a:bodyPr anchor="b"/>
          <a:lstStyle>
            <a:lvl1pPr>
              <a:defRPr sz="6000"/>
            </a:lvl1pPr>
          </a:lstStyle>
          <a:p>
            <a:r>
              <a:rPr lang="sl-SI"/>
              <a:t>Citat / misel / naslov</a:t>
            </a:r>
            <a:endParaRPr lang="en-US" dirty="0"/>
          </a:p>
        </p:txBody>
      </p:sp>
      <p:sp>
        <p:nvSpPr>
          <p:cNvPr id="3" name="Text Placeholder 2"/>
          <p:cNvSpPr>
            <a:spLocks noGrp="1"/>
          </p:cNvSpPr>
          <p:nvPr>
            <p:ph type="body" idx="1" hasCustomPrompt="1"/>
          </p:nvPr>
        </p:nvSpPr>
        <p:spPr>
          <a:xfrm>
            <a:off x="623887" y="4876800"/>
            <a:ext cx="8146487" cy="1212851"/>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dirty="0"/>
              <a:t>Besedilo</a:t>
            </a:r>
          </a:p>
        </p:txBody>
      </p:sp>
      <p:sp>
        <p:nvSpPr>
          <p:cNvPr id="4" name="Date Placeholder 3"/>
          <p:cNvSpPr>
            <a:spLocks noGrp="1"/>
          </p:cNvSpPr>
          <p:nvPr>
            <p:ph type="dt" sz="half" idx="10"/>
          </p:nvPr>
        </p:nvSpPr>
        <p:spPr/>
        <p:txBody>
          <a:bodyPr/>
          <a:lstStyle/>
          <a:p>
            <a:fld id="{8BDB3702-6671-E64E-949C-1EA57FDAEABF}" type="datetimeFigureOut">
              <a:rPr lang="en-US" smtClean="0"/>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236BC5-AC22-9840-8B34-55A01FC3D355}" type="slidenum">
              <a:rPr lang="en-US" smtClean="0"/>
              <a:t>‹#›</a:t>
            </a:fld>
            <a:endParaRPr lang="en-US"/>
          </a:p>
        </p:txBody>
      </p:sp>
    </p:spTree>
    <p:extLst>
      <p:ext uri="{BB962C8B-B14F-4D97-AF65-F5344CB8AC3E}">
        <p14:creationId xmlns:p14="http://schemas.microsoft.com/office/powerpoint/2010/main" val="950653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8BDB3702-6671-E64E-949C-1EA57FDAEABF}" type="datetimeFigureOut">
              <a:rPr lang="en-US" smtClean="0"/>
              <a:t>5/4/2022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3236BC5-AC22-9840-8B34-55A01FC3D355}" type="slidenum">
              <a:rPr lang="en-US" smtClean="0"/>
              <a:t>‹#›</a:t>
            </a:fld>
            <a:endParaRPr lang="en-US"/>
          </a:p>
        </p:txBody>
      </p:sp>
      <p:sp>
        <p:nvSpPr>
          <p:cNvPr id="11" name="Content Placeholder 2"/>
          <p:cNvSpPr>
            <a:spLocks noGrp="1"/>
          </p:cNvSpPr>
          <p:nvPr>
            <p:ph idx="1" hasCustomPrompt="1"/>
          </p:nvPr>
        </p:nvSpPr>
        <p:spPr>
          <a:xfrm>
            <a:off x="1573161" y="4411510"/>
            <a:ext cx="6942189" cy="730761"/>
          </a:xfrm>
        </p:spPr>
        <p:txBody>
          <a:bodyPr/>
          <a:lstStyle>
            <a:lvl1pPr marL="0" indent="0">
              <a:buNone/>
              <a:defRPr/>
            </a:lvl1pPr>
          </a:lstStyle>
          <a:p>
            <a:pPr lvl="0"/>
            <a:r>
              <a:rPr lang="sl-SI"/>
              <a:t>Ime predavatelja in/ali </a:t>
            </a:r>
            <a:r>
              <a:rPr lang="sl-SI" dirty="0"/>
              <a:t>teme</a:t>
            </a:r>
          </a:p>
        </p:txBody>
      </p:sp>
    </p:spTree>
    <p:extLst>
      <p:ext uri="{BB962C8B-B14F-4D97-AF65-F5344CB8AC3E}">
        <p14:creationId xmlns:p14="http://schemas.microsoft.com/office/powerpoint/2010/main" val="47106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sl-SI" dirty="0"/>
              <a:t>Naslov – vsebinski slajd</a:t>
            </a:r>
            <a:endParaRPr lang="en-US" dirty="0"/>
          </a:p>
        </p:txBody>
      </p:sp>
      <p:sp>
        <p:nvSpPr>
          <p:cNvPr id="3" name="Content Placeholder 2"/>
          <p:cNvSpPr>
            <a:spLocks noGrp="1"/>
          </p:cNvSpPr>
          <p:nvPr>
            <p:ph idx="1" hasCustomPrompt="1"/>
          </p:nvPr>
        </p:nvSpPr>
        <p:spPr>
          <a:xfrm>
            <a:off x="632813" y="1955730"/>
            <a:ext cx="7886700" cy="4351338"/>
          </a:xfrm>
        </p:spPr>
        <p:txBody>
          <a:bodyPr/>
          <a:lstStyle/>
          <a:p>
            <a:pPr lvl="0"/>
            <a:r>
              <a:rPr lang="sl-SI" dirty="0"/>
              <a:t>Veliko besedilo</a:t>
            </a:r>
          </a:p>
          <a:p>
            <a:pPr lvl="1"/>
            <a:r>
              <a:rPr lang="sl-SI" dirty="0"/>
              <a:t>Second level</a:t>
            </a:r>
          </a:p>
          <a:p>
            <a:pPr lvl="2"/>
            <a:r>
              <a:rPr lang="sl-SI" dirty="0"/>
              <a:t>Third level</a:t>
            </a:r>
          </a:p>
          <a:p>
            <a:pPr lvl="3"/>
            <a:r>
              <a:rPr lang="sl-SI" dirty="0"/>
              <a:t>Fourth level</a:t>
            </a:r>
          </a:p>
          <a:p>
            <a:pPr lvl="4"/>
            <a:r>
              <a:rPr lang="sl-SI" dirty="0"/>
              <a:t>Fifth level</a:t>
            </a:r>
            <a:endParaRPr lang="en-US" dirty="0"/>
          </a:p>
        </p:txBody>
      </p:sp>
      <p:sp>
        <p:nvSpPr>
          <p:cNvPr id="4" name="Date Placeholder 3"/>
          <p:cNvSpPr>
            <a:spLocks noGrp="1"/>
          </p:cNvSpPr>
          <p:nvPr>
            <p:ph type="dt" sz="half" idx="10"/>
          </p:nvPr>
        </p:nvSpPr>
        <p:spPr/>
        <p:txBody>
          <a:bodyPr/>
          <a:lstStyle/>
          <a:p>
            <a:fld id="{8BDB3702-6671-E64E-949C-1EA57FDAEABF}" type="datetimeFigureOut">
              <a:rPr lang="en-US" smtClean="0"/>
              <a:t>5/4/2022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3236BC5-AC22-9840-8B34-55A01FC3D355}" type="slidenum">
              <a:rPr lang="en-US" smtClean="0"/>
              <a:t>‹#›</a:t>
            </a:fld>
            <a:endParaRPr lang="en-US"/>
          </a:p>
        </p:txBody>
      </p:sp>
    </p:spTree>
    <p:extLst>
      <p:ext uri="{BB962C8B-B14F-4D97-AF65-F5344CB8AC3E}">
        <p14:creationId xmlns:p14="http://schemas.microsoft.com/office/powerpoint/2010/main" val="1380517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BDB3702-6671-E64E-949C-1EA57FDAEABF}" type="datetimeFigureOut">
              <a:rPr lang="en-US" smtClean="0"/>
              <a:t>5/4/2022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3236BC5-AC22-9840-8B34-55A01FC3D355}" type="slidenum">
              <a:rPr lang="en-US" smtClean="0"/>
              <a:t>‹#›</a:t>
            </a:fld>
            <a:endParaRPr lang="en-US"/>
          </a:p>
        </p:txBody>
      </p:sp>
      <p:sp>
        <p:nvSpPr>
          <p:cNvPr id="8" name="Content Placeholder 2"/>
          <p:cNvSpPr>
            <a:spLocks noGrp="1"/>
          </p:cNvSpPr>
          <p:nvPr>
            <p:ph idx="1" hasCustomPrompt="1"/>
          </p:nvPr>
        </p:nvSpPr>
        <p:spPr>
          <a:xfrm>
            <a:off x="628650" y="2121700"/>
            <a:ext cx="7886700" cy="4351338"/>
          </a:xfrm>
        </p:spPr>
        <p:txBody>
          <a:bodyPr/>
          <a:lstStyle/>
          <a:p>
            <a:pPr lvl="0"/>
            <a:r>
              <a:rPr lang="sl-SI" dirty="0"/>
              <a:t>Veliko besedilo</a:t>
            </a:r>
          </a:p>
          <a:p>
            <a:pPr lvl="1"/>
            <a:r>
              <a:rPr lang="sl-SI" dirty="0"/>
              <a:t>Second level</a:t>
            </a:r>
          </a:p>
          <a:p>
            <a:pPr lvl="2"/>
            <a:r>
              <a:rPr lang="sl-SI" dirty="0"/>
              <a:t>Third level</a:t>
            </a:r>
          </a:p>
          <a:p>
            <a:pPr lvl="3"/>
            <a:r>
              <a:rPr lang="sl-SI" dirty="0"/>
              <a:t>Fourth level</a:t>
            </a:r>
          </a:p>
          <a:p>
            <a:pPr lvl="4"/>
            <a:r>
              <a:rPr lang="sl-SI" dirty="0"/>
              <a:t>Fifth level</a:t>
            </a:r>
            <a:endParaRPr lang="en-US" dirty="0"/>
          </a:p>
        </p:txBody>
      </p:sp>
      <p:sp>
        <p:nvSpPr>
          <p:cNvPr id="9" name="Title 1"/>
          <p:cNvSpPr>
            <a:spLocks noGrp="1"/>
          </p:cNvSpPr>
          <p:nvPr>
            <p:ph type="title" hasCustomPrompt="1"/>
          </p:nvPr>
        </p:nvSpPr>
        <p:spPr>
          <a:xfrm>
            <a:off x="628650" y="593321"/>
            <a:ext cx="7886700" cy="1199536"/>
          </a:xfrm>
        </p:spPr>
        <p:txBody>
          <a:bodyPr/>
          <a:lstStyle/>
          <a:p>
            <a:r>
              <a:rPr lang="sl-SI" dirty="0"/>
              <a:t>Naslov</a:t>
            </a:r>
            <a:endParaRPr lang="en-US" dirty="0"/>
          </a:p>
        </p:txBody>
      </p:sp>
    </p:spTree>
    <p:extLst>
      <p:ext uri="{BB962C8B-B14F-4D97-AF65-F5344CB8AC3E}">
        <p14:creationId xmlns:p14="http://schemas.microsoft.com/office/powerpoint/2010/main" val="352654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DB3702-6671-E64E-949C-1EA57FDAEABF}" type="datetimeFigureOut">
              <a:rPr lang="en-US" smtClean="0"/>
              <a:t>5/4/2022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3236BC5-AC22-9840-8B34-55A01FC3D355}" type="slidenum">
              <a:rPr lang="en-US" smtClean="0"/>
              <a:t>‹#›</a:t>
            </a:fld>
            <a:endParaRPr lang="en-US"/>
          </a:p>
        </p:txBody>
      </p:sp>
    </p:spTree>
    <p:extLst>
      <p:ext uri="{BB962C8B-B14F-4D97-AF65-F5344CB8AC3E}">
        <p14:creationId xmlns:p14="http://schemas.microsoft.com/office/powerpoint/2010/main" val="129214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550932"/>
            <a:ext cx="7886700" cy="1199536"/>
          </a:xfrm>
          <a:prstGeom prst="rect">
            <a:avLst/>
          </a:prstGeom>
        </p:spPr>
        <p:txBody>
          <a:bodyPr vert="horz" lIns="91440" tIns="45720" rIns="91440" bIns="45720" rtlCol="0" anchor="ctr">
            <a:normAutofit/>
          </a:bodyPr>
          <a:lstStyle/>
          <a:p>
            <a:r>
              <a:rPr lang="sl-SI" dirty="0"/>
              <a:t>Naslov veliki</a:t>
            </a:r>
            <a:endParaRPr lang="en-US" dirty="0"/>
          </a:p>
        </p:txBody>
      </p:sp>
      <p:sp>
        <p:nvSpPr>
          <p:cNvPr id="3" name="Text Placeholder 2"/>
          <p:cNvSpPr>
            <a:spLocks noGrp="1"/>
          </p:cNvSpPr>
          <p:nvPr>
            <p:ph type="body" idx="1"/>
          </p:nvPr>
        </p:nvSpPr>
        <p:spPr>
          <a:xfrm>
            <a:off x="632813" y="2121700"/>
            <a:ext cx="7886700" cy="4351338"/>
          </a:xfrm>
          <a:prstGeom prst="rect">
            <a:avLst/>
          </a:prstGeom>
        </p:spPr>
        <p:txBody>
          <a:bodyPr vert="horz" lIns="91440" tIns="45720" rIns="91440" bIns="45720" rtlCol="0">
            <a:normAutofit/>
          </a:bodyPr>
          <a:lstStyle/>
          <a:p>
            <a:pPr lvl="0"/>
            <a:r>
              <a:rPr lang="sl-SI" dirty="0"/>
              <a:t>Veliko besedilo</a:t>
            </a:r>
          </a:p>
          <a:p>
            <a:pPr lvl="1"/>
            <a:r>
              <a:rPr lang="sl-SI" dirty="0"/>
              <a:t>Second level</a:t>
            </a:r>
          </a:p>
          <a:p>
            <a:pPr lvl="2"/>
            <a:r>
              <a:rPr lang="sl-SI" dirty="0"/>
              <a:t>Third level</a:t>
            </a:r>
          </a:p>
          <a:p>
            <a:pPr lvl="3"/>
            <a:r>
              <a:rPr lang="sl-SI" dirty="0"/>
              <a:t>Fourth level</a:t>
            </a:r>
          </a:p>
          <a:p>
            <a:pPr lvl="4"/>
            <a:r>
              <a:rPr lang="sl-SI" dirty="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DB3702-6671-E64E-949C-1EA57FDAEABF}" type="datetimeFigureOut">
              <a:rPr lang="en-US" smtClean="0"/>
              <a:t>5/4/2022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236BC5-AC22-9840-8B34-55A01FC3D355}" type="slidenum">
              <a:rPr lang="en-US" smtClean="0"/>
              <a:t>‹#›</a:t>
            </a:fld>
            <a:endParaRPr lang="en-US"/>
          </a:p>
        </p:txBody>
      </p:sp>
    </p:spTree>
    <p:extLst>
      <p:ext uri="{BB962C8B-B14F-4D97-AF65-F5344CB8AC3E}">
        <p14:creationId xmlns:p14="http://schemas.microsoft.com/office/powerpoint/2010/main" val="1150167148"/>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5" r:id="rId3"/>
    <p:sldLayoutId id="2147483662" r:id="rId4"/>
    <p:sldLayoutId id="2147483664" r:id="rId5"/>
    <p:sldLayoutId id="2147483667"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ninascortegagna.si/" TargetMode="Externa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g"/></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2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3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3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3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3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3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3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38.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www.linkedin.com/in/nina-scortegagna-kavcnik/" TargetMode="External"/><Relationship Id="rId7" Type="http://schemas.openxmlformats.org/officeDocument/2006/relationships/image" Target="../media/image3.jpg"/><Relationship Id="rId2" Type="http://schemas.openxmlformats.org/officeDocument/2006/relationships/image" Target="../media/image6.jp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7.png"/><Relationship Id="rId4" Type="http://schemas.openxmlformats.org/officeDocument/2006/relationships/hyperlink" Target="https://www.linkedin.com/in/mag-nina-scortegagna-kav%C4%8Dnik-ba451b142/"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6.xml"/><Relationship Id="rId5" Type="http://schemas.openxmlformats.org/officeDocument/2006/relationships/image" Target="../media/image4.png"/><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9471" y="327991"/>
            <a:ext cx="6858000" cy="2996608"/>
          </a:xfrm>
        </p:spPr>
        <p:txBody>
          <a:bodyPr>
            <a:noAutofit/>
          </a:bodyPr>
          <a:lstStyle/>
          <a:p>
            <a:pPr algn="r"/>
            <a:r>
              <a:rPr lang="sl-SI" sz="4000" dirty="0">
                <a:solidFill>
                  <a:srgbClr val="C00000"/>
                </a:solidFill>
                <a:latin typeface="+mn-lt"/>
              </a:rPr>
              <a:t>Bistveno o pogodbi o zaposlitvi, plači in </a:t>
            </a:r>
            <a:br>
              <a:rPr lang="sl-SI" sz="4000" dirty="0">
                <a:solidFill>
                  <a:srgbClr val="C00000"/>
                </a:solidFill>
                <a:latin typeface="+mn-lt"/>
              </a:rPr>
            </a:br>
            <a:r>
              <a:rPr lang="sl-SI" sz="4000" dirty="0">
                <a:solidFill>
                  <a:srgbClr val="C00000"/>
                </a:solidFill>
                <a:latin typeface="+mn-lt"/>
              </a:rPr>
              <a:t>enakosti pri zaposlovanju</a:t>
            </a:r>
            <a:endParaRPr lang="en-US" sz="4000" dirty="0">
              <a:solidFill>
                <a:srgbClr val="C00000"/>
              </a:solidFill>
              <a:latin typeface="+mn-lt"/>
            </a:endParaRPr>
          </a:p>
        </p:txBody>
      </p:sp>
      <p:sp>
        <p:nvSpPr>
          <p:cNvPr id="3" name="Subtitle 2"/>
          <p:cNvSpPr>
            <a:spLocks noGrp="1"/>
          </p:cNvSpPr>
          <p:nvPr>
            <p:ph type="subTitle" idx="4294967295"/>
          </p:nvPr>
        </p:nvSpPr>
        <p:spPr>
          <a:xfrm>
            <a:off x="3504159" y="3429000"/>
            <a:ext cx="5093189" cy="1655762"/>
          </a:xfrm>
        </p:spPr>
        <p:txBody>
          <a:bodyPr/>
          <a:lstStyle/>
          <a:p>
            <a:pPr marL="0" indent="0">
              <a:buNone/>
            </a:pPr>
            <a:r>
              <a:rPr lang="sl-SI" dirty="0"/>
              <a:t>Mag. Nina Scortegagna Kavčnik</a:t>
            </a:r>
            <a:endParaRPr lang="en-US" dirty="0"/>
          </a:p>
        </p:txBody>
      </p:sp>
      <p:pic>
        <p:nvPicPr>
          <p:cNvPr id="5" name="Slika 4">
            <a:extLst>
              <a:ext uri="{FF2B5EF4-FFF2-40B4-BE49-F238E27FC236}">
                <a16:creationId xmlns:a16="http://schemas.microsoft.com/office/drawing/2014/main" id="{F07334C0-E861-04E6-2BA7-3D9CD26E90DD}"/>
              </a:ext>
            </a:extLst>
          </p:cNvPr>
          <p:cNvPicPr>
            <a:picLocks noChangeAspect="1"/>
          </p:cNvPicPr>
          <p:nvPr/>
        </p:nvPicPr>
        <p:blipFill>
          <a:blip r:embed="rId2"/>
          <a:stretch>
            <a:fillRect/>
          </a:stretch>
        </p:blipFill>
        <p:spPr>
          <a:xfrm>
            <a:off x="141406" y="-21331"/>
            <a:ext cx="2085937" cy="1773238"/>
          </a:xfrm>
          <a:prstGeom prst="rect">
            <a:avLst/>
          </a:prstGeom>
        </p:spPr>
      </p:pic>
      <p:pic>
        <p:nvPicPr>
          <p:cNvPr id="9" name="Slika 8" descr="Slika, ki vsebuje besede besedilo&#10;&#10;Opis je samodejno ustvarjen">
            <a:extLst>
              <a:ext uri="{FF2B5EF4-FFF2-40B4-BE49-F238E27FC236}">
                <a16:creationId xmlns:a16="http://schemas.microsoft.com/office/drawing/2014/main" id="{383CD7DC-236F-75F6-BC6D-3B1C9C85121A}"/>
              </a:ext>
            </a:extLst>
          </p:cNvPr>
          <p:cNvPicPr>
            <a:picLocks noChangeAspect="1"/>
          </p:cNvPicPr>
          <p:nvPr/>
        </p:nvPicPr>
        <p:blipFill>
          <a:blip r:embed="rId3"/>
          <a:stretch>
            <a:fillRect/>
          </a:stretch>
        </p:blipFill>
        <p:spPr>
          <a:xfrm>
            <a:off x="2223768" y="664469"/>
            <a:ext cx="1691640" cy="590204"/>
          </a:xfrm>
          <a:prstGeom prst="rect">
            <a:avLst/>
          </a:prstGeom>
        </p:spPr>
      </p:pic>
      <p:pic>
        <p:nvPicPr>
          <p:cNvPr id="11" name="Slika 10" descr="Slika, ki vsebuje besede besedilo&#10;&#10;Opis je samodejno ustvarjen">
            <a:extLst>
              <a:ext uri="{FF2B5EF4-FFF2-40B4-BE49-F238E27FC236}">
                <a16:creationId xmlns:a16="http://schemas.microsoft.com/office/drawing/2014/main" id="{9C2C2B49-65A7-9085-D6F0-B0B2CD23ED50}"/>
              </a:ext>
            </a:extLst>
          </p:cNvPr>
          <p:cNvPicPr>
            <a:picLocks noChangeAspect="1"/>
          </p:cNvPicPr>
          <p:nvPr/>
        </p:nvPicPr>
        <p:blipFill>
          <a:blip r:embed="rId4"/>
          <a:stretch>
            <a:fillRect/>
          </a:stretch>
        </p:blipFill>
        <p:spPr>
          <a:xfrm>
            <a:off x="4309705" y="626731"/>
            <a:ext cx="2993395" cy="627942"/>
          </a:xfrm>
          <a:prstGeom prst="rect">
            <a:avLst/>
          </a:prstGeom>
        </p:spPr>
      </p:pic>
    </p:spTree>
    <p:extLst>
      <p:ext uri="{BB962C8B-B14F-4D97-AF65-F5344CB8AC3E}">
        <p14:creationId xmlns:p14="http://schemas.microsoft.com/office/powerpoint/2010/main" val="14577259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jeZBesedilom 1">
            <a:extLst>
              <a:ext uri="{FF2B5EF4-FFF2-40B4-BE49-F238E27FC236}">
                <a16:creationId xmlns:a16="http://schemas.microsoft.com/office/drawing/2014/main" id="{73E42C67-F371-C86C-C5F2-229F8AB6F113}"/>
              </a:ext>
            </a:extLst>
          </p:cNvPr>
          <p:cNvSpPr txBox="1"/>
          <p:nvPr/>
        </p:nvSpPr>
        <p:spPr>
          <a:xfrm>
            <a:off x="195873" y="1550156"/>
            <a:ext cx="8806721" cy="1800493"/>
          </a:xfrm>
          <a:prstGeom prst="rect">
            <a:avLst/>
          </a:prstGeom>
          <a:noFill/>
        </p:spPr>
        <p:txBody>
          <a:bodyPr wrap="square" rtlCol="0">
            <a:spAutoFit/>
          </a:bodyPr>
          <a:lstStyle/>
          <a:p>
            <a:pPr marL="285750" indent="-285750">
              <a:buFont typeface="Arial" panose="020B0604020202020204" pitchFamily="34" charset="0"/>
              <a:buChar char="•"/>
            </a:pPr>
            <a:r>
              <a:rPr lang="sl-SI" dirty="0"/>
              <a:t>Ali je prosto delovno mesto lahko objavljeno le za moške ali ženske?</a:t>
            </a:r>
          </a:p>
          <a:p>
            <a:endParaRPr lang="sl-SI" dirty="0"/>
          </a:p>
          <a:p>
            <a:pPr marL="285750" indent="-285750">
              <a:buFont typeface="Arial" panose="020B0604020202020204" pitchFamily="34" charset="0"/>
              <a:buChar char="•"/>
            </a:pPr>
            <a:r>
              <a:rPr lang="sl-SI" sz="1100" dirty="0"/>
              <a:t>Delodajalec ne sme prostega dela objaviti samo za moške ali samo za ženske, razen če določen spol predstavlja bistven in odločilni pogoj za delo in je taka zahteva sorazmerna ter upravičena z zakonitim ciljem.</a:t>
            </a:r>
          </a:p>
          <a:p>
            <a:pPr marL="285750" indent="-285750">
              <a:buFont typeface="Arial" panose="020B0604020202020204" pitchFamily="34" charset="0"/>
              <a:buChar char="•"/>
            </a:pPr>
            <a:r>
              <a:rPr lang="sl-SI" sz="1100" dirty="0"/>
              <a:t>Objava prostega dela tudi ne sme nakazovati, da daje delodajalec pri zaposlitvi prednost določenemu spolu, razen v primerih iz prejšnjega odstavka.</a:t>
            </a:r>
          </a:p>
          <a:p>
            <a:pPr marL="285750" indent="-285750">
              <a:buFont typeface="Arial" panose="020B0604020202020204" pitchFamily="34" charset="0"/>
              <a:buChar char="•"/>
            </a:pPr>
            <a:endParaRPr lang="sl-SI" sz="1100" dirty="0"/>
          </a:p>
          <a:p>
            <a:pPr marL="285750" indent="-285750">
              <a:buFont typeface="Arial" panose="020B0604020202020204" pitchFamily="34" charset="0"/>
              <a:buChar char="•"/>
            </a:pPr>
            <a:r>
              <a:rPr lang="sl-SI" dirty="0"/>
              <a:t>Katera dokazila lahko delodajalec zahteva od kandidata?</a:t>
            </a:r>
          </a:p>
          <a:p>
            <a:endParaRPr lang="sl-SI" dirty="0"/>
          </a:p>
        </p:txBody>
      </p:sp>
      <p:pic>
        <p:nvPicPr>
          <p:cNvPr id="3" name="Slika 2">
            <a:extLst>
              <a:ext uri="{FF2B5EF4-FFF2-40B4-BE49-F238E27FC236}">
                <a16:creationId xmlns:a16="http://schemas.microsoft.com/office/drawing/2014/main" id="{BB94A303-F55F-3A03-697A-F1A74A99CA9C}"/>
              </a:ext>
            </a:extLst>
          </p:cNvPr>
          <p:cNvPicPr>
            <a:picLocks noChangeAspect="1"/>
          </p:cNvPicPr>
          <p:nvPr/>
        </p:nvPicPr>
        <p:blipFill>
          <a:blip r:embed="rId2"/>
          <a:stretch>
            <a:fillRect/>
          </a:stretch>
        </p:blipFill>
        <p:spPr>
          <a:xfrm>
            <a:off x="141406" y="-21331"/>
            <a:ext cx="2085937" cy="1773238"/>
          </a:xfrm>
          <a:prstGeom prst="rect">
            <a:avLst/>
          </a:prstGeom>
        </p:spPr>
      </p:pic>
      <p:pic>
        <p:nvPicPr>
          <p:cNvPr id="4" name="Slika 3" descr="Slika, ki vsebuje besede besedilo&#10;&#10;Opis je samodejno ustvarjen">
            <a:extLst>
              <a:ext uri="{FF2B5EF4-FFF2-40B4-BE49-F238E27FC236}">
                <a16:creationId xmlns:a16="http://schemas.microsoft.com/office/drawing/2014/main" id="{E642A4C1-F5FA-0DBE-C8D1-58DCA2380D9D}"/>
              </a:ext>
            </a:extLst>
          </p:cNvPr>
          <p:cNvPicPr>
            <a:picLocks noChangeAspect="1"/>
          </p:cNvPicPr>
          <p:nvPr/>
        </p:nvPicPr>
        <p:blipFill>
          <a:blip r:embed="rId3"/>
          <a:stretch>
            <a:fillRect/>
          </a:stretch>
        </p:blipFill>
        <p:spPr>
          <a:xfrm>
            <a:off x="2223768" y="664469"/>
            <a:ext cx="1691640" cy="590204"/>
          </a:xfrm>
          <a:prstGeom prst="rect">
            <a:avLst/>
          </a:prstGeom>
        </p:spPr>
      </p:pic>
      <p:pic>
        <p:nvPicPr>
          <p:cNvPr id="5" name="Slika 4" descr="Slika, ki vsebuje besede besedilo&#10;&#10;Opis je samodejno ustvarjen">
            <a:extLst>
              <a:ext uri="{FF2B5EF4-FFF2-40B4-BE49-F238E27FC236}">
                <a16:creationId xmlns:a16="http://schemas.microsoft.com/office/drawing/2014/main" id="{644DD50C-B0A9-6337-33C6-773A9B004DC9}"/>
              </a:ext>
            </a:extLst>
          </p:cNvPr>
          <p:cNvPicPr>
            <a:picLocks noChangeAspect="1"/>
          </p:cNvPicPr>
          <p:nvPr/>
        </p:nvPicPr>
        <p:blipFill>
          <a:blip r:embed="rId4"/>
          <a:stretch>
            <a:fillRect/>
          </a:stretch>
        </p:blipFill>
        <p:spPr>
          <a:xfrm>
            <a:off x="4309705" y="626731"/>
            <a:ext cx="2993395" cy="627942"/>
          </a:xfrm>
          <a:prstGeom prst="rect">
            <a:avLst/>
          </a:prstGeom>
        </p:spPr>
      </p:pic>
    </p:spTree>
    <p:extLst>
      <p:ext uri="{BB962C8B-B14F-4D97-AF65-F5344CB8AC3E}">
        <p14:creationId xmlns:p14="http://schemas.microsoft.com/office/powerpoint/2010/main" val="75500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jeZBesedilom 1">
            <a:extLst>
              <a:ext uri="{FF2B5EF4-FFF2-40B4-BE49-F238E27FC236}">
                <a16:creationId xmlns:a16="http://schemas.microsoft.com/office/drawing/2014/main" id="{E326227D-732D-6729-7F01-EB850934E86D}"/>
              </a:ext>
            </a:extLst>
          </p:cNvPr>
          <p:cNvSpPr txBox="1"/>
          <p:nvPr/>
        </p:nvSpPr>
        <p:spPr>
          <a:xfrm>
            <a:off x="397240" y="1413063"/>
            <a:ext cx="8746760" cy="4031873"/>
          </a:xfrm>
          <a:prstGeom prst="rect">
            <a:avLst/>
          </a:prstGeom>
          <a:noFill/>
        </p:spPr>
        <p:txBody>
          <a:bodyPr wrap="square" rtlCol="0">
            <a:spAutoFit/>
          </a:bodyPr>
          <a:lstStyle/>
          <a:p>
            <a:r>
              <a:rPr lang="sl-SI" dirty="0">
                <a:solidFill>
                  <a:srgbClr val="FF0000"/>
                </a:solidFill>
              </a:rPr>
              <a:t>IZJEME OD OBJAVE PROSTEGA DELOVNEGA MESTA (26. člen ZDR-1)</a:t>
            </a:r>
          </a:p>
          <a:p>
            <a:endParaRPr lang="sl-SI" dirty="0"/>
          </a:p>
          <a:p>
            <a:r>
              <a:rPr lang="sl-SI" dirty="0"/>
              <a:t>Izjemoma se lahko pogodba o zaposlitvi sklene brez javne objave, če gre za:</a:t>
            </a:r>
          </a:p>
          <a:p>
            <a:r>
              <a:rPr lang="sl-SI" dirty="0"/>
              <a:t>-</a:t>
            </a:r>
            <a:r>
              <a:rPr lang="sl-SI" sz="1800" dirty="0">
                <a:effectLst/>
                <a:latin typeface="Times New Roman" panose="02020603050405020304" pitchFamily="18" charset="0"/>
              </a:rPr>
              <a:t>        </a:t>
            </a:r>
            <a:r>
              <a:rPr lang="sl-SI" dirty="0"/>
              <a:t>sklenitev nove pogodbe o zaposlitvi med delavcem in delodajalcem zaradi spremenjenih okoliščin,</a:t>
            </a:r>
          </a:p>
          <a:p>
            <a:r>
              <a:rPr lang="sl-SI" dirty="0"/>
              <a:t>-</a:t>
            </a:r>
            <a:r>
              <a:rPr lang="sl-SI" sz="1800" dirty="0">
                <a:effectLst/>
                <a:latin typeface="Times New Roman" panose="02020603050405020304" pitchFamily="18" charset="0"/>
              </a:rPr>
              <a:t>        </a:t>
            </a:r>
            <a:r>
              <a:rPr lang="sl-SI" dirty="0"/>
              <a:t>obveznosti delodajalca iz naslova štipendiranja,</a:t>
            </a:r>
          </a:p>
          <a:p>
            <a:r>
              <a:rPr lang="sl-SI" dirty="0"/>
              <a:t>-</a:t>
            </a:r>
            <a:r>
              <a:rPr lang="sl-SI" sz="1800" dirty="0">
                <a:effectLst/>
                <a:latin typeface="Times New Roman" panose="02020603050405020304" pitchFamily="18" charset="0"/>
              </a:rPr>
              <a:t>        </a:t>
            </a:r>
            <a:r>
              <a:rPr lang="sl-SI" dirty="0"/>
              <a:t>zaposlitev invalida po zakonu, ki ureja zaposlovanje invalidov,</a:t>
            </a:r>
          </a:p>
          <a:p>
            <a:r>
              <a:rPr lang="sl-SI" dirty="0"/>
              <a:t>-</a:t>
            </a:r>
            <a:r>
              <a:rPr lang="sl-SI" sz="1800" dirty="0">
                <a:effectLst/>
                <a:latin typeface="Times New Roman" panose="02020603050405020304" pitchFamily="18" charset="0"/>
              </a:rPr>
              <a:t>        </a:t>
            </a:r>
            <a:r>
              <a:rPr lang="sl-SI" dirty="0"/>
              <a:t>zaposlitev za določen čas, ki po svoji naravi traja največ tri mesece v koledarskem letu ali zaposlitev za določen čas za nadomeščanje začasno odsotnega delavca,</a:t>
            </a:r>
          </a:p>
          <a:p>
            <a:r>
              <a:rPr lang="sl-SI" dirty="0"/>
              <a:t>-</a:t>
            </a:r>
            <a:r>
              <a:rPr lang="sl-SI" sz="1800" dirty="0">
                <a:effectLst/>
                <a:latin typeface="Times New Roman" panose="02020603050405020304" pitchFamily="18" charset="0"/>
              </a:rPr>
              <a:t>        </a:t>
            </a:r>
            <a:r>
              <a:rPr lang="sl-SI" dirty="0"/>
              <a:t>zaposlitev za nedoločen čas osebe, ki je pri delodajalcu opravljala pripravništvo, oziroma ki je bila pri delodajalcu zaposlena za določen čas, razen v primeru zaposlitve za določen čas 22/3 ZDR-1 in v primeru zaposlitve za določen čas za nadomeščanje začasno odsotnega delavca,</a:t>
            </a:r>
          </a:p>
          <a:p>
            <a:r>
              <a:rPr lang="sl-SI" dirty="0"/>
              <a:t>-</a:t>
            </a:r>
            <a:r>
              <a:rPr lang="sl-SI" sz="1800" dirty="0">
                <a:effectLst/>
                <a:latin typeface="Times New Roman" panose="02020603050405020304" pitchFamily="18" charset="0"/>
              </a:rPr>
              <a:t>        </a:t>
            </a:r>
            <a:r>
              <a:rPr lang="sl-SI" dirty="0"/>
              <a:t>zaposlitev zaradi dela v prilagoditvenem obdobju na podlagi dokončne odločbe in potrdila pristojnega organa, izdane v postopku priznavanja kvalifikacij po posebnem zakonu,</a:t>
            </a:r>
          </a:p>
          <a:p>
            <a:r>
              <a:rPr lang="sl-SI" dirty="0"/>
              <a:t>-</a:t>
            </a:r>
            <a:r>
              <a:rPr lang="sl-SI" sz="1800" dirty="0">
                <a:effectLst/>
                <a:latin typeface="Times New Roman" panose="02020603050405020304" pitchFamily="18" charset="0"/>
              </a:rPr>
              <a:t>        </a:t>
            </a:r>
            <a:r>
              <a:rPr lang="sl-SI" dirty="0"/>
              <a:t>zaposlitev s polnim delovnim časom osebe, ki je bila pri delodajalcu zaposlena s krajšim delovnim časom,</a:t>
            </a:r>
          </a:p>
          <a:p>
            <a:r>
              <a:rPr lang="sl-SI" dirty="0"/>
              <a:t>-</a:t>
            </a:r>
            <a:r>
              <a:rPr lang="sl-SI" sz="1800" dirty="0">
                <a:effectLst/>
                <a:latin typeface="Times New Roman" panose="02020603050405020304" pitchFamily="18" charset="0"/>
              </a:rPr>
              <a:t>        </a:t>
            </a:r>
            <a:r>
              <a:rPr lang="sl-SI" dirty="0"/>
              <a:t>zaposlitev družbenikov v pravni osebi,</a:t>
            </a:r>
          </a:p>
          <a:p>
            <a:endParaRPr lang="sl-SI" dirty="0"/>
          </a:p>
        </p:txBody>
      </p:sp>
      <p:pic>
        <p:nvPicPr>
          <p:cNvPr id="3" name="Slika 2">
            <a:extLst>
              <a:ext uri="{FF2B5EF4-FFF2-40B4-BE49-F238E27FC236}">
                <a16:creationId xmlns:a16="http://schemas.microsoft.com/office/drawing/2014/main" id="{FBD8A26C-388A-7085-A2D9-25552B4064AF}"/>
              </a:ext>
            </a:extLst>
          </p:cNvPr>
          <p:cNvPicPr>
            <a:picLocks noChangeAspect="1"/>
          </p:cNvPicPr>
          <p:nvPr/>
        </p:nvPicPr>
        <p:blipFill>
          <a:blip r:embed="rId2"/>
          <a:stretch>
            <a:fillRect/>
          </a:stretch>
        </p:blipFill>
        <p:spPr>
          <a:xfrm>
            <a:off x="141406" y="-21331"/>
            <a:ext cx="2085937" cy="1773238"/>
          </a:xfrm>
          <a:prstGeom prst="rect">
            <a:avLst/>
          </a:prstGeom>
        </p:spPr>
      </p:pic>
      <p:pic>
        <p:nvPicPr>
          <p:cNvPr id="4" name="Slika 3" descr="Slika, ki vsebuje besede besedilo&#10;&#10;Opis je samodejno ustvarjen">
            <a:extLst>
              <a:ext uri="{FF2B5EF4-FFF2-40B4-BE49-F238E27FC236}">
                <a16:creationId xmlns:a16="http://schemas.microsoft.com/office/drawing/2014/main" id="{3239B86F-3C96-31E1-1A10-83749A546CF9}"/>
              </a:ext>
            </a:extLst>
          </p:cNvPr>
          <p:cNvPicPr>
            <a:picLocks noChangeAspect="1"/>
          </p:cNvPicPr>
          <p:nvPr/>
        </p:nvPicPr>
        <p:blipFill>
          <a:blip r:embed="rId3"/>
          <a:stretch>
            <a:fillRect/>
          </a:stretch>
        </p:blipFill>
        <p:spPr>
          <a:xfrm>
            <a:off x="2223768" y="664469"/>
            <a:ext cx="1691640" cy="590204"/>
          </a:xfrm>
          <a:prstGeom prst="rect">
            <a:avLst/>
          </a:prstGeom>
        </p:spPr>
      </p:pic>
      <p:pic>
        <p:nvPicPr>
          <p:cNvPr id="5" name="Slika 4" descr="Slika, ki vsebuje besede besedilo&#10;&#10;Opis je samodejno ustvarjen">
            <a:extLst>
              <a:ext uri="{FF2B5EF4-FFF2-40B4-BE49-F238E27FC236}">
                <a16:creationId xmlns:a16="http://schemas.microsoft.com/office/drawing/2014/main" id="{12297BC2-2F11-59C3-383A-9E8A0C6FC749}"/>
              </a:ext>
            </a:extLst>
          </p:cNvPr>
          <p:cNvPicPr>
            <a:picLocks noChangeAspect="1"/>
          </p:cNvPicPr>
          <p:nvPr/>
        </p:nvPicPr>
        <p:blipFill>
          <a:blip r:embed="rId4"/>
          <a:stretch>
            <a:fillRect/>
          </a:stretch>
        </p:blipFill>
        <p:spPr>
          <a:xfrm>
            <a:off x="4309705" y="626731"/>
            <a:ext cx="2993395" cy="627942"/>
          </a:xfrm>
          <a:prstGeom prst="rect">
            <a:avLst/>
          </a:prstGeom>
        </p:spPr>
      </p:pic>
    </p:spTree>
    <p:extLst>
      <p:ext uri="{BB962C8B-B14F-4D97-AF65-F5344CB8AC3E}">
        <p14:creationId xmlns:p14="http://schemas.microsoft.com/office/powerpoint/2010/main" val="1874223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jeZBesedilom 1">
            <a:extLst>
              <a:ext uri="{FF2B5EF4-FFF2-40B4-BE49-F238E27FC236}">
                <a16:creationId xmlns:a16="http://schemas.microsoft.com/office/drawing/2014/main" id="{6E684AFB-6960-D58D-52FD-D8C6D54E070A}"/>
              </a:ext>
            </a:extLst>
          </p:cNvPr>
          <p:cNvSpPr txBox="1"/>
          <p:nvPr/>
        </p:nvSpPr>
        <p:spPr>
          <a:xfrm>
            <a:off x="277318" y="1470261"/>
            <a:ext cx="8355405" cy="3508653"/>
          </a:xfrm>
          <a:prstGeom prst="rect">
            <a:avLst/>
          </a:prstGeom>
          <a:noFill/>
        </p:spPr>
        <p:txBody>
          <a:bodyPr wrap="square">
            <a:spAutoFit/>
          </a:bodyPr>
          <a:lstStyle/>
          <a:p>
            <a:r>
              <a:rPr lang="sl-SI" dirty="0"/>
              <a:t>-</a:t>
            </a:r>
            <a:r>
              <a:rPr lang="sl-SI" sz="1800" dirty="0">
                <a:effectLst/>
                <a:latin typeface="Times New Roman" panose="02020603050405020304" pitchFamily="18" charset="0"/>
              </a:rPr>
              <a:t>        </a:t>
            </a:r>
            <a:r>
              <a:rPr lang="sl-SI" dirty="0"/>
              <a:t>zaposlitev voljenih in imenovanih funkcionarjev oziroma drugih delavcev, ki so vezani na mandat organa ali funkcionarja v lokalnih skupnostih, političnih strankah, sindikatih, zbornicah, društvih in njihovih zvezah,</a:t>
            </a:r>
          </a:p>
          <a:p>
            <a:r>
              <a:rPr lang="sl-SI" dirty="0"/>
              <a:t>-</a:t>
            </a:r>
            <a:r>
              <a:rPr lang="sl-SI" sz="1800" dirty="0">
                <a:effectLst/>
                <a:latin typeface="Times New Roman" panose="02020603050405020304" pitchFamily="18" charset="0"/>
              </a:rPr>
              <a:t>        </a:t>
            </a:r>
            <a:r>
              <a:rPr lang="sl-SI" dirty="0"/>
              <a:t>poslovodne osebe, prokuriste in vodilne delavce iz drugega odstavka 74. člena ZDR-1,</a:t>
            </a:r>
          </a:p>
          <a:p>
            <a:r>
              <a:rPr lang="sl-SI" dirty="0"/>
              <a:t>-</a:t>
            </a:r>
            <a:r>
              <a:rPr lang="sl-SI" sz="1800" dirty="0">
                <a:effectLst/>
                <a:latin typeface="Times New Roman" panose="02020603050405020304" pitchFamily="18" charset="0"/>
              </a:rPr>
              <a:t>        </a:t>
            </a:r>
            <a:r>
              <a:rPr lang="sl-SI" dirty="0"/>
              <a:t>druge primere, določene z zakonom,</a:t>
            </a:r>
          </a:p>
          <a:p>
            <a:pPr marL="285750" indent="-285750">
              <a:buFontTx/>
              <a:buChar char="-"/>
            </a:pPr>
            <a:r>
              <a:rPr lang="sl-SI" dirty="0"/>
              <a:t>zaposlitev družinskih članov delodajalca, ki je fizična oseba:</a:t>
            </a:r>
          </a:p>
          <a:p>
            <a:pPr algn="just"/>
            <a:r>
              <a:rPr lang="sl-SI" dirty="0"/>
              <a:t>	-</a:t>
            </a:r>
            <a:r>
              <a:rPr lang="sl-SI" sz="1800" dirty="0">
                <a:effectLst/>
                <a:latin typeface="Times New Roman" panose="02020603050405020304" pitchFamily="18" charset="0"/>
              </a:rPr>
              <a:t>    </a:t>
            </a:r>
            <a:r>
              <a:rPr lang="sl-SI" sz="1200" dirty="0"/>
              <a:t>zakonec oziroma oseba, ki je zadnji dve leti pred sklenitvijo pogodbe o zaposlitvi živela z 	delodajalcem v življenjski skupnosti, ki je po predpisih o zakonski zvezi in družinskih razmerjih v 	pravnih posledicah izenačena z zakonsko zvezo, oziroma partner v registrirani istospolni 	skupnosti,</a:t>
            </a:r>
          </a:p>
          <a:p>
            <a:pPr algn="just"/>
            <a:r>
              <a:rPr lang="sl-SI" sz="1200" dirty="0"/>
              <a:t>	-</a:t>
            </a:r>
            <a:r>
              <a:rPr lang="sl-SI" sz="1200" dirty="0">
                <a:effectLst/>
                <a:latin typeface="Times New Roman" panose="02020603050405020304" pitchFamily="18" charset="0"/>
              </a:rPr>
              <a:t>        </a:t>
            </a:r>
            <a:r>
              <a:rPr lang="sl-SI" sz="1200" dirty="0"/>
              <a:t>otroci, posvojenci in otroci zakonca ali zunajzakonskega partnerja,</a:t>
            </a:r>
          </a:p>
          <a:p>
            <a:pPr algn="just"/>
            <a:r>
              <a:rPr lang="sl-SI" sz="1200" dirty="0"/>
              <a:t>	-</a:t>
            </a:r>
            <a:r>
              <a:rPr lang="sl-SI" sz="1200" dirty="0">
                <a:effectLst/>
                <a:latin typeface="Times New Roman" panose="02020603050405020304" pitchFamily="18" charset="0"/>
              </a:rPr>
              <a:t>        </a:t>
            </a:r>
            <a:r>
              <a:rPr lang="sl-SI" sz="1200" dirty="0"/>
              <a:t>starši – oče, mati, zakonec ali zunajzakonski partner starša, posvojitelj ter</a:t>
            </a:r>
          </a:p>
          <a:p>
            <a:pPr algn="just"/>
            <a:r>
              <a:rPr lang="sl-SI" sz="1200" dirty="0"/>
              <a:t>	-</a:t>
            </a:r>
            <a:r>
              <a:rPr lang="sl-SI" sz="1200" dirty="0">
                <a:effectLst/>
                <a:latin typeface="Times New Roman" panose="02020603050405020304" pitchFamily="18" charset="0"/>
              </a:rPr>
              <a:t>        </a:t>
            </a:r>
            <a:r>
              <a:rPr lang="sl-SI" sz="1200" dirty="0"/>
              <a:t>bratje in sestre.</a:t>
            </a:r>
          </a:p>
          <a:p>
            <a:pPr marL="285750" indent="-285750">
              <a:buFontTx/>
              <a:buChar char="-"/>
            </a:pPr>
            <a:endParaRPr lang="sl-SI" dirty="0"/>
          </a:p>
        </p:txBody>
      </p:sp>
      <p:pic>
        <p:nvPicPr>
          <p:cNvPr id="3" name="Slika 2">
            <a:extLst>
              <a:ext uri="{FF2B5EF4-FFF2-40B4-BE49-F238E27FC236}">
                <a16:creationId xmlns:a16="http://schemas.microsoft.com/office/drawing/2014/main" id="{205132E5-B7A0-D2E4-920A-BB5ABDFBD7C2}"/>
              </a:ext>
            </a:extLst>
          </p:cNvPr>
          <p:cNvPicPr>
            <a:picLocks noChangeAspect="1"/>
          </p:cNvPicPr>
          <p:nvPr/>
        </p:nvPicPr>
        <p:blipFill>
          <a:blip r:embed="rId2"/>
          <a:stretch>
            <a:fillRect/>
          </a:stretch>
        </p:blipFill>
        <p:spPr>
          <a:xfrm>
            <a:off x="141406" y="-21331"/>
            <a:ext cx="2085937" cy="1773238"/>
          </a:xfrm>
          <a:prstGeom prst="rect">
            <a:avLst/>
          </a:prstGeom>
        </p:spPr>
      </p:pic>
      <p:pic>
        <p:nvPicPr>
          <p:cNvPr id="4" name="Slika 3" descr="Slika, ki vsebuje besede besedilo&#10;&#10;Opis je samodejno ustvarjen">
            <a:extLst>
              <a:ext uri="{FF2B5EF4-FFF2-40B4-BE49-F238E27FC236}">
                <a16:creationId xmlns:a16="http://schemas.microsoft.com/office/drawing/2014/main" id="{5B945E7B-AD99-E037-525D-8C40641C8735}"/>
              </a:ext>
            </a:extLst>
          </p:cNvPr>
          <p:cNvPicPr>
            <a:picLocks noChangeAspect="1"/>
          </p:cNvPicPr>
          <p:nvPr/>
        </p:nvPicPr>
        <p:blipFill>
          <a:blip r:embed="rId3"/>
          <a:stretch>
            <a:fillRect/>
          </a:stretch>
        </p:blipFill>
        <p:spPr>
          <a:xfrm>
            <a:off x="2223768" y="664469"/>
            <a:ext cx="1691640" cy="590204"/>
          </a:xfrm>
          <a:prstGeom prst="rect">
            <a:avLst/>
          </a:prstGeom>
        </p:spPr>
      </p:pic>
      <p:pic>
        <p:nvPicPr>
          <p:cNvPr id="5" name="Slika 4" descr="Slika, ki vsebuje besede besedilo&#10;&#10;Opis je samodejno ustvarjen">
            <a:extLst>
              <a:ext uri="{FF2B5EF4-FFF2-40B4-BE49-F238E27FC236}">
                <a16:creationId xmlns:a16="http://schemas.microsoft.com/office/drawing/2014/main" id="{45FF3BC4-170E-7552-D9D2-F5A57EFF5979}"/>
              </a:ext>
            </a:extLst>
          </p:cNvPr>
          <p:cNvPicPr>
            <a:picLocks noChangeAspect="1"/>
          </p:cNvPicPr>
          <p:nvPr/>
        </p:nvPicPr>
        <p:blipFill>
          <a:blip r:embed="rId4"/>
          <a:stretch>
            <a:fillRect/>
          </a:stretch>
        </p:blipFill>
        <p:spPr>
          <a:xfrm>
            <a:off x="4309705" y="626731"/>
            <a:ext cx="2993395" cy="627942"/>
          </a:xfrm>
          <a:prstGeom prst="rect">
            <a:avLst/>
          </a:prstGeom>
        </p:spPr>
      </p:pic>
    </p:spTree>
    <p:extLst>
      <p:ext uri="{BB962C8B-B14F-4D97-AF65-F5344CB8AC3E}">
        <p14:creationId xmlns:p14="http://schemas.microsoft.com/office/powerpoint/2010/main" val="2245433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jeZBesedilom 1">
            <a:extLst>
              <a:ext uri="{FF2B5EF4-FFF2-40B4-BE49-F238E27FC236}">
                <a16:creationId xmlns:a16="http://schemas.microsoft.com/office/drawing/2014/main" id="{DF5F7306-84BE-4746-5BA7-1D577AF5D5F0}"/>
              </a:ext>
            </a:extLst>
          </p:cNvPr>
          <p:cNvSpPr txBox="1"/>
          <p:nvPr/>
        </p:nvSpPr>
        <p:spPr>
          <a:xfrm>
            <a:off x="171244" y="434713"/>
            <a:ext cx="8801512" cy="4401205"/>
          </a:xfrm>
          <a:prstGeom prst="rect">
            <a:avLst/>
          </a:prstGeom>
          <a:noFill/>
        </p:spPr>
        <p:txBody>
          <a:bodyPr wrap="square" rtlCol="0">
            <a:spAutoFit/>
          </a:bodyPr>
          <a:lstStyle/>
          <a:p>
            <a:r>
              <a:rPr lang="sl-SI" dirty="0">
                <a:solidFill>
                  <a:srgbClr val="FF0000"/>
                </a:solidFill>
              </a:rPr>
              <a:t>PRAVICE IN OBVEZNOSTI DELODAJALCA (28. člen ZDR-1)</a:t>
            </a:r>
          </a:p>
          <a:p>
            <a:endParaRPr lang="sl-SI" dirty="0"/>
          </a:p>
          <a:p>
            <a:pPr marL="285750" indent="-285750">
              <a:buFont typeface="Arial" panose="020B0604020202020204" pitchFamily="34" charset="0"/>
              <a:buChar char="•"/>
            </a:pPr>
            <a:r>
              <a:rPr lang="sl-SI" dirty="0"/>
              <a:t>Delodajalec sme od kandidata zahtevati le predložitev dokazil o izpolnjevanju pogojev za opravljanje dela.</a:t>
            </a:r>
          </a:p>
          <a:p>
            <a:pPr marL="285750" indent="-285750">
              <a:buFont typeface="Arial" panose="020B0604020202020204" pitchFamily="34" charset="0"/>
              <a:buChar char="•"/>
            </a:pPr>
            <a:r>
              <a:rPr lang="sl-SI" dirty="0"/>
              <a:t>Delodajalec pri sklepanju pogodbe o zaposlitvi ne sme od kandidata zahtevati podatkov o družinskem oziroma zakonskem stanu, o nosečnosti, o načrtovanju družine oziroma drugih podatkov, če niso v neposredni zvezi z delovnim razmerjem.</a:t>
            </a:r>
          </a:p>
          <a:p>
            <a:pPr marL="285750" indent="-285750">
              <a:buFont typeface="Arial" panose="020B0604020202020204" pitchFamily="34" charset="0"/>
              <a:buChar char="•"/>
            </a:pPr>
            <a:r>
              <a:rPr lang="sl-SI" dirty="0"/>
              <a:t>Delodajalec ne sme pogojevati sklenitve pogodbe o zaposlitvi s pridobitvijo podatkov iz prejšnjega odstavka ali z dodatnimi pogoji v zvezi s prepovedjo nosečnosti ali odlogom materinstva ali z vnaprejšnjim podpisom odpovedi pogodbe o zaposlitvi s strani delavca.</a:t>
            </a:r>
          </a:p>
          <a:p>
            <a:pPr marL="285750" indent="-285750">
              <a:buFont typeface="Arial" panose="020B0604020202020204" pitchFamily="34" charset="0"/>
              <a:buChar char="•"/>
            </a:pPr>
            <a:r>
              <a:rPr lang="sl-SI" dirty="0"/>
              <a:t>Pri zaposlovanju lahko delodajalec preizkusi znanja oziroma sposobnosti kandidatov za opravljanje dela, za katero se sklepa pogodba o zaposlitvi.</a:t>
            </a:r>
          </a:p>
          <a:p>
            <a:pPr marL="285750" indent="-285750">
              <a:buFont typeface="Arial" panose="020B0604020202020204" pitchFamily="34" charset="0"/>
              <a:buChar char="•"/>
            </a:pPr>
            <a:r>
              <a:rPr lang="sl-SI" dirty="0"/>
              <a:t>Zaradi ugotovitve kandidatove zdravstvene zmožnosti za opravljanje dela delodajalec na svoje stroške napoti kandidata na predhodni zdravstveni pregled v skladu s predpisi o varnosti in zdravju pri delu.</a:t>
            </a:r>
          </a:p>
          <a:p>
            <a:pPr marL="285750" indent="-285750">
              <a:buFont typeface="Arial" panose="020B0604020202020204" pitchFamily="34" charset="0"/>
              <a:buChar char="•"/>
            </a:pPr>
            <a:r>
              <a:rPr lang="sl-SI" dirty="0"/>
              <a:t>Preizkus znanja oziroma sposobnosti kandidata ali ugotovitev zdravstvene zmožnosti kandidata se ne sme nanašati na okoliščine, ki niso v neposredni zvezi z delom, za katerega se sklepa pogodba o zaposlitvi.</a:t>
            </a:r>
          </a:p>
          <a:p>
            <a:pPr marL="285750" indent="-285750">
              <a:buFont typeface="Arial" panose="020B0604020202020204" pitchFamily="34" charset="0"/>
              <a:buChar char="•"/>
            </a:pPr>
            <a:r>
              <a:rPr lang="sl-SI" dirty="0"/>
              <a:t>Delodajalec mora pred sklenitvijo pogodbe o zaposlitvi za nedoločen ali za določen čas seznaniti kandidata z delom, pogoji dela ter pravicami in obveznostmi delavca in delodajalca, ki so povezane z opravljanjem dela, za katero se sklepa pogodba o zaposlitvi.</a:t>
            </a:r>
          </a:p>
          <a:p>
            <a:pPr marL="285750" indent="-285750">
              <a:buFont typeface="Arial" panose="020B0604020202020204" pitchFamily="34" charset="0"/>
              <a:buChar char="•"/>
            </a:pPr>
            <a:r>
              <a:rPr lang="sl-SI" dirty="0"/>
              <a:t>Sankcija: prekršek in globa</a:t>
            </a:r>
          </a:p>
          <a:p>
            <a:endParaRPr lang="sl-SI" dirty="0"/>
          </a:p>
        </p:txBody>
      </p:sp>
    </p:spTree>
    <p:extLst>
      <p:ext uri="{BB962C8B-B14F-4D97-AF65-F5344CB8AC3E}">
        <p14:creationId xmlns:p14="http://schemas.microsoft.com/office/powerpoint/2010/main" val="2680419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jeZBesedilom 1">
            <a:extLst>
              <a:ext uri="{FF2B5EF4-FFF2-40B4-BE49-F238E27FC236}">
                <a16:creationId xmlns:a16="http://schemas.microsoft.com/office/drawing/2014/main" id="{8AB615E9-2305-C533-4983-DE3BEE1F115B}"/>
              </a:ext>
            </a:extLst>
          </p:cNvPr>
          <p:cNvSpPr txBox="1"/>
          <p:nvPr/>
        </p:nvSpPr>
        <p:spPr>
          <a:xfrm>
            <a:off x="284813" y="1836446"/>
            <a:ext cx="8859187" cy="2246769"/>
          </a:xfrm>
          <a:prstGeom prst="rect">
            <a:avLst/>
          </a:prstGeom>
          <a:noFill/>
        </p:spPr>
        <p:txBody>
          <a:bodyPr wrap="square" rtlCol="0">
            <a:spAutoFit/>
          </a:bodyPr>
          <a:lstStyle/>
          <a:p>
            <a:r>
              <a:rPr lang="sl-SI" dirty="0">
                <a:solidFill>
                  <a:srgbClr val="FF0000"/>
                </a:solidFill>
              </a:rPr>
              <a:t>PRAVICE IN OBVEZNOSTI KANDIDATA (29. člen ZDR-1)</a:t>
            </a:r>
          </a:p>
          <a:p>
            <a:endParaRPr lang="sl-SI" dirty="0">
              <a:solidFill>
                <a:srgbClr val="FF0000"/>
              </a:solidFill>
            </a:endParaRPr>
          </a:p>
          <a:p>
            <a:pPr marL="285750" indent="-285750">
              <a:buFont typeface="Arial" panose="020B0604020202020204" pitchFamily="34" charset="0"/>
              <a:buChar char="•"/>
            </a:pPr>
            <a:r>
              <a:rPr lang="sl-SI" dirty="0"/>
              <a:t>Pri sklepanju pogodbe o zaposlitvi je kandidat dolžan predložiti delodajalcu dokazila o izpolnjevanju pogojev za opravljanje dela in ga obvestiti o vseh njemu znanih dejstvih, pomembnih za delovno razmerje, kot tudi o njemu znanih drugih okoliščinah, ki ga kakorkoli onemogočajo ali bistveno omejujejo pri izvrševanju obveznosti iz pogodbe ali ki lahko ogrožajo življenje ali zdravje oseb, s katerimi pri izvrševanju svojih obveznosti prihaja v stik.</a:t>
            </a:r>
          </a:p>
          <a:p>
            <a:endParaRPr lang="sl-SI" dirty="0"/>
          </a:p>
          <a:p>
            <a:pPr marL="285750" indent="-285750">
              <a:buFont typeface="Arial" panose="020B0604020202020204" pitchFamily="34" charset="0"/>
              <a:buChar char="•"/>
            </a:pPr>
            <a:r>
              <a:rPr lang="sl-SI" dirty="0"/>
              <a:t>Kandidat ni dolžan odgovarjati na vprašanja, ki niso v neposredni zvezi z delovnim razmerjem.</a:t>
            </a:r>
          </a:p>
          <a:p>
            <a:endParaRPr lang="sl-SI" dirty="0"/>
          </a:p>
          <a:p>
            <a:endParaRPr lang="sl-SI" dirty="0"/>
          </a:p>
        </p:txBody>
      </p:sp>
      <p:pic>
        <p:nvPicPr>
          <p:cNvPr id="3" name="Slika 2">
            <a:extLst>
              <a:ext uri="{FF2B5EF4-FFF2-40B4-BE49-F238E27FC236}">
                <a16:creationId xmlns:a16="http://schemas.microsoft.com/office/drawing/2014/main" id="{459DF43E-1F60-0752-D635-0ECEFC3F3C17}"/>
              </a:ext>
            </a:extLst>
          </p:cNvPr>
          <p:cNvPicPr>
            <a:picLocks noChangeAspect="1"/>
          </p:cNvPicPr>
          <p:nvPr/>
        </p:nvPicPr>
        <p:blipFill>
          <a:blip r:embed="rId2"/>
          <a:stretch>
            <a:fillRect/>
          </a:stretch>
        </p:blipFill>
        <p:spPr>
          <a:xfrm>
            <a:off x="141406" y="-21331"/>
            <a:ext cx="2085937" cy="1773238"/>
          </a:xfrm>
          <a:prstGeom prst="rect">
            <a:avLst/>
          </a:prstGeom>
        </p:spPr>
      </p:pic>
      <p:pic>
        <p:nvPicPr>
          <p:cNvPr id="4" name="Slika 3" descr="Slika, ki vsebuje besede besedilo&#10;&#10;Opis je samodejno ustvarjen">
            <a:extLst>
              <a:ext uri="{FF2B5EF4-FFF2-40B4-BE49-F238E27FC236}">
                <a16:creationId xmlns:a16="http://schemas.microsoft.com/office/drawing/2014/main" id="{88ABEFD4-B09F-7E97-0350-60CA6B2C917D}"/>
              </a:ext>
            </a:extLst>
          </p:cNvPr>
          <p:cNvPicPr>
            <a:picLocks noChangeAspect="1"/>
          </p:cNvPicPr>
          <p:nvPr/>
        </p:nvPicPr>
        <p:blipFill>
          <a:blip r:embed="rId3"/>
          <a:stretch>
            <a:fillRect/>
          </a:stretch>
        </p:blipFill>
        <p:spPr>
          <a:xfrm>
            <a:off x="2223768" y="664469"/>
            <a:ext cx="1691640" cy="590204"/>
          </a:xfrm>
          <a:prstGeom prst="rect">
            <a:avLst/>
          </a:prstGeom>
        </p:spPr>
      </p:pic>
      <p:pic>
        <p:nvPicPr>
          <p:cNvPr id="5" name="Slika 4" descr="Slika, ki vsebuje besede besedilo&#10;&#10;Opis je samodejno ustvarjen">
            <a:extLst>
              <a:ext uri="{FF2B5EF4-FFF2-40B4-BE49-F238E27FC236}">
                <a16:creationId xmlns:a16="http://schemas.microsoft.com/office/drawing/2014/main" id="{941FF3E0-3E08-73CF-7F70-5D10D481320A}"/>
              </a:ext>
            </a:extLst>
          </p:cNvPr>
          <p:cNvPicPr>
            <a:picLocks noChangeAspect="1"/>
          </p:cNvPicPr>
          <p:nvPr/>
        </p:nvPicPr>
        <p:blipFill>
          <a:blip r:embed="rId4"/>
          <a:stretch>
            <a:fillRect/>
          </a:stretch>
        </p:blipFill>
        <p:spPr>
          <a:xfrm>
            <a:off x="4309705" y="626731"/>
            <a:ext cx="2993395" cy="627942"/>
          </a:xfrm>
          <a:prstGeom prst="rect">
            <a:avLst/>
          </a:prstGeom>
        </p:spPr>
      </p:pic>
    </p:spTree>
    <p:extLst>
      <p:ext uri="{BB962C8B-B14F-4D97-AF65-F5344CB8AC3E}">
        <p14:creationId xmlns:p14="http://schemas.microsoft.com/office/powerpoint/2010/main" val="32303436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jeZBesedilom 1">
            <a:extLst>
              <a:ext uri="{FF2B5EF4-FFF2-40B4-BE49-F238E27FC236}">
                <a16:creationId xmlns:a16="http://schemas.microsoft.com/office/drawing/2014/main" id="{A49EA769-8267-21D1-B68D-CC2D0CFE31F3}"/>
              </a:ext>
            </a:extLst>
          </p:cNvPr>
          <p:cNvSpPr txBox="1"/>
          <p:nvPr/>
        </p:nvSpPr>
        <p:spPr>
          <a:xfrm>
            <a:off x="284814" y="1214928"/>
            <a:ext cx="8998672" cy="2954655"/>
          </a:xfrm>
          <a:prstGeom prst="rect">
            <a:avLst/>
          </a:prstGeom>
          <a:noFill/>
        </p:spPr>
        <p:txBody>
          <a:bodyPr wrap="square" rtlCol="0">
            <a:spAutoFit/>
          </a:bodyPr>
          <a:lstStyle/>
          <a:p>
            <a:r>
              <a:rPr lang="sl-SI" dirty="0">
                <a:solidFill>
                  <a:srgbClr val="FF0000"/>
                </a:solidFill>
              </a:rPr>
              <a:t>PRAVICE NEIZBRANEGA KANDIDATA (30. člen ZDR-1)</a:t>
            </a:r>
          </a:p>
          <a:p>
            <a:endParaRPr lang="sl-SI" dirty="0"/>
          </a:p>
          <a:p>
            <a:pPr marL="285750" indent="-285750">
              <a:buFont typeface="Arial" panose="020B0604020202020204" pitchFamily="34" charset="0"/>
              <a:buChar char="•"/>
            </a:pPr>
            <a:r>
              <a:rPr lang="sl-SI" dirty="0"/>
              <a:t>Delodajalec mora v osmih dneh po zaključenem postopku izbire pisno obvestiti neizbranega kandidata o tem, da ni bil izbran.</a:t>
            </a:r>
          </a:p>
          <a:p>
            <a:endParaRPr lang="sl-SI" dirty="0"/>
          </a:p>
          <a:p>
            <a:pPr marL="285750" indent="-285750">
              <a:buFont typeface="Arial" panose="020B0604020202020204" pitchFamily="34" charset="0"/>
              <a:buChar char="•"/>
            </a:pPr>
            <a:r>
              <a:rPr lang="sl-SI" dirty="0"/>
              <a:t>Obvestilo o </a:t>
            </a:r>
            <a:r>
              <a:rPr lang="sl-SI" dirty="0" err="1"/>
              <a:t>neizbiri</a:t>
            </a:r>
            <a:r>
              <a:rPr lang="sl-SI" dirty="0"/>
              <a:t> lahko delodajalec pošlje po elektronski poti na elektronski naslov kandidata, o katerem je kandidat seznanil delodajalca za namen obveščanja o </a:t>
            </a:r>
            <a:r>
              <a:rPr lang="sl-SI" dirty="0" err="1"/>
              <a:t>neizbiri</a:t>
            </a:r>
            <a:r>
              <a:rPr lang="sl-SI" dirty="0"/>
              <a:t> po prejšnjem odstavku.</a:t>
            </a:r>
          </a:p>
          <a:p>
            <a:endParaRPr lang="sl-SI" dirty="0"/>
          </a:p>
          <a:p>
            <a:pPr marL="285750" indent="-285750">
              <a:buFont typeface="Arial" panose="020B0604020202020204" pitchFamily="34" charset="0"/>
              <a:buChar char="•"/>
            </a:pPr>
            <a:r>
              <a:rPr lang="sl-SI" dirty="0"/>
              <a:t>Delodajalec je dolžan neizbranemu kandidatu na njegovo zahtevo vrniti vse dokumente, ki mu jih je predložil kot dokaz za izpolnjevanje zahtevanih pogojev za opravljanje dela.</a:t>
            </a:r>
          </a:p>
          <a:p>
            <a:pPr marL="285750" indent="-285750">
              <a:buFont typeface="Arial" panose="020B0604020202020204" pitchFamily="34" charset="0"/>
              <a:buChar char="•"/>
            </a:pPr>
            <a:endParaRPr lang="sl-SI" dirty="0"/>
          </a:p>
          <a:p>
            <a:pPr marL="285750" indent="-285750">
              <a:buFont typeface="Arial" panose="020B0604020202020204" pitchFamily="34" charset="0"/>
              <a:buChar char="•"/>
            </a:pPr>
            <a:r>
              <a:rPr lang="sl-SI" dirty="0"/>
              <a:t>Sankcija: prekršek in globa</a:t>
            </a:r>
            <a:r>
              <a:rPr lang="sl-SI" sz="1800" dirty="0">
                <a:effectLst/>
                <a:latin typeface="Times New Roman" panose="02020603050405020304" pitchFamily="18" charset="0"/>
              </a:rPr>
              <a:t>  </a:t>
            </a:r>
            <a:endParaRPr lang="sl-SI" dirty="0"/>
          </a:p>
          <a:p>
            <a:endParaRPr lang="sl-SI" dirty="0"/>
          </a:p>
        </p:txBody>
      </p:sp>
      <p:pic>
        <p:nvPicPr>
          <p:cNvPr id="3" name="Slika 2">
            <a:extLst>
              <a:ext uri="{FF2B5EF4-FFF2-40B4-BE49-F238E27FC236}">
                <a16:creationId xmlns:a16="http://schemas.microsoft.com/office/drawing/2014/main" id="{5FAB66A2-70CF-FA5B-D3E0-5A48B0A1A587}"/>
              </a:ext>
            </a:extLst>
          </p:cNvPr>
          <p:cNvPicPr>
            <a:picLocks noChangeAspect="1"/>
          </p:cNvPicPr>
          <p:nvPr/>
        </p:nvPicPr>
        <p:blipFill>
          <a:blip r:embed="rId2"/>
          <a:stretch>
            <a:fillRect/>
          </a:stretch>
        </p:blipFill>
        <p:spPr>
          <a:xfrm>
            <a:off x="0" y="-249931"/>
            <a:ext cx="2085937" cy="1773238"/>
          </a:xfrm>
          <a:prstGeom prst="rect">
            <a:avLst/>
          </a:prstGeom>
        </p:spPr>
      </p:pic>
      <p:pic>
        <p:nvPicPr>
          <p:cNvPr id="4" name="Slika 3" descr="Slika, ki vsebuje besede besedilo&#10;&#10;Opis je samodejno ustvarjen">
            <a:extLst>
              <a:ext uri="{FF2B5EF4-FFF2-40B4-BE49-F238E27FC236}">
                <a16:creationId xmlns:a16="http://schemas.microsoft.com/office/drawing/2014/main" id="{014AB816-A53D-1DA6-EA24-BAAC2E13A9E7}"/>
              </a:ext>
            </a:extLst>
          </p:cNvPr>
          <p:cNvPicPr>
            <a:picLocks noChangeAspect="1"/>
          </p:cNvPicPr>
          <p:nvPr/>
        </p:nvPicPr>
        <p:blipFill>
          <a:blip r:embed="rId3"/>
          <a:stretch>
            <a:fillRect/>
          </a:stretch>
        </p:blipFill>
        <p:spPr>
          <a:xfrm>
            <a:off x="2085937" y="369367"/>
            <a:ext cx="1691640" cy="590204"/>
          </a:xfrm>
          <a:prstGeom prst="rect">
            <a:avLst/>
          </a:prstGeom>
        </p:spPr>
      </p:pic>
      <p:pic>
        <p:nvPicPr>
          <p:cNvPr id="5" name="Slika 4" descr="Slika, ki vsebuje besede besedilo&#10;&#10;Opis je samodejno ustvarjen">
            <a:extLst>
              <a:ext uri="{FF2B5EF4-FFF2-40B4-BE49-F238E27FC236}">
                <a16:creationId xmlns:a16="http://schemas.microsoft.com/office/drawing/2014/main" id="{56CE41E5-B4C2-44EF-E424-A4E6DD15DC47}"/>
              </a:ext>
            </a:extLst>
          </p:cNvPr>
          <p:cNvPicPr>
            <a:picLocks noChangeAspect="1"/>
          </p:cNvPicPr>
          <p:nvPr/>
        </p:nvPicPr>
        <p:blipFill>
          <a:blip r:embed="rId4"/>
          <a:stretch>
            <a:fillRect/>
          </a:stretch>
        </p:blipFill>
        <p:spPr>
          <a:xfrm>
            <a:off x="4171874" y="322717"/>
            <a:ext cx="2993395" cy="627942"/>
          </a:xfrm>
          <a:prstGeom prst="rect">
            <a:avLst/>
          </a:prstGeom>
        </p:spPr>
      </p:pic>
    </p:spTree>
    <p:extLst>
      <p:ext uri="{BB962C8B-B14F-4D97-AF65-F5344CB8AC3E}">
        <p14:creationId xmlns:p14="http://schemas.microsoft.com/office/powerpoint/2010/main" val="4926174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jeZBesedilom 1">
            <a:extLst>
              <a:ext uri="{FF2B5EF4-FFF2-40B4-BE49-F238E27FC236}">
                <a16:creationId xmlns:a16="http://schemas.microsoft.com/office/drawing/2014/main" id="{82B8FD8A-63CA-40E6-9324-6188590222D7}"/>
              </a:ext>
            </a:extLst>
          </p:cNvPr>
          <p:cNvSpPr txBox="1"/>
          <p:nvPr/>
        </p:nvSpPr>
        <p:spPr>
          <a:xfrm>
            <a:off x="445881" y="1384011"/>
            <a:ext cx="8312771" cy="3139321"/>
          </a:xfrm>
          <a:prstGeom prst="rect">
            <a:avLst/>
          </a:prstGeom>
          <a:noFill/>
        </p:spPr>
        <p:txBody>
          <a:bodyPr wrap="square" rtlCol="0">
            <a:spAutoFit/>
          </a:bodyPr>
          <a:lstStyle/>
          <a:p>
            <a:r>
              <a:rPr lang="sl-SI" b="1" dirty="0">
                <a:solidFill>
                  <a:srgbClr val="FF0000"/>
                </a:solidFill>
              </a:rPr>
              <a:t>SESTAVINE POGODBE O ZAPOSLITVI:</a:t>
            </a:r>
          </a:p>
          <a:p>
            <a:endParaRPr lang="sl-SI" dirty="0"/>
          </a:p>
          <a:p>
            <a:pPr marL="285750" indent="-285750">
              <a:buFont typeface="Arial" panose="020B0604020202020204" pitchFamily="34" charset="0"/>
              <a:buChar char="•"/>
            </a:pPr>
            <a:r>
              <a:rPr lang="sl-SI" dirty="0"/>
              <a:t>obvezne (31. člen ZDR-1, 53. člen ZJU, kolektivne pogodbe, …),</a:t>
            </a:r>
          </a:p>
          <a:p>
            <a:endParaRPr lang="sl-SI" dirty="0"/>
          </a:p>
          <a:p>
            <a:pPr marL="285750" indent="-285750">
              <a:buFont typeface="Arial" panose="020B0604020202020204" pitchFamily="34" charset="0"/>
              <a:buChar char="•"/>
            </a:pPr>
            <a:r>
              <a:rPr lang="sl-SI" dirty="0"/>
              <a:t>izbirne, ki veljajo le, če so dogovorjene (konkurenčna klavzula, opravljanje nadurnega dela pri KDČ),</a:t>
            </a:r>
          </a:p>
          <a:p>
            <a:endParaRPr lang="sl-SI" dirty="0"/>
          </a:p>
          <a:p>
            <a:pPr marL="285750" indent="-285750">
              <a:buFont typeface="Arial" panose="020B0604020202020204" pitchFamily="34" charset="0"/>
              <a:buChar char="•"/>
            </a:pPr>
            <a:r>
              <a:rPr lang="sl-SI" dirty="0"/>
              <a:t>prepisi zakona (konkurenčna prepoved, obveznosti delavca in delodajalca, …),</a:t>
            </a:r>
          </a:p>
          <a:p>
            <a:endParaRPr lang="sl-SI" dirty="0"/>
          </a:p>
          <a:p>
            <a:pPr marL="285750" indent="-285750">
              <a:buFont typeface="Arial" panose="020B0604020202020204" pitchFamily="34" charset="0"/>
              <a:buChar char="•"/>
            </a:pPr>
            <a:r>
              <a:rPr lang="sl-SI" dirty="0"/>
              <a:t>prepovedane (nične).</a:t>
            </a:r>
          </a:p>
          <a:p>
            <a:pPr marL="285750" indent="-285750">
              <a:buFont typeface="Arial" panose="020B0604020202020204" pitchFamily="34" charset="0"/>
              <a:buChar char="•"/>
            </a:pPr>
            <a:endParaRPr lang="sl-SI" dirty="0"/>
          </a:p>
        </p:txBody>
      </p:sp>
      <p:pic>
        <p:nvPicPr>
          <p:cNvPr id="4" name="Slika 3">
            <a:extLst>
              <a:ext uri="{FF2B5EF4-FFF2-40B4-BE49-F238E27FC236}">
                <a16:creationId xmlns:a16="http://schemas.microsoft.com/office/drawing/2014/main" id="{7B7ED13C-FE1F-818C-FFC8-6857017F613B}"/>
              </a:ext>
            </a:extLst>
          </p:cNvPr>
          <p:cNvPicPr>
            <a:picLocks noChangeAspect="1"/>
          </p:cNvPicPr>
          <p:nvPr/>
        </p:nvPicPr>
        <p:blipFill>
          <a:blip r:embed="rId2"/>
          <a:stretch>
            <a:fillRect/>
          </a:stretch>
        </p:blipFill>
        <p:spPr>
          <a:xfrm>
            <a:off x="141406" y="-21331"/>
            <a:ext cx="2085937" cy="1773238"/>
          </a:xfrm>
          <a:prstGeom prst="rect">
            <a:avLst/>
          </a:prstGeom>
        </p:spPr>
      </p:pic>
      <p:pic>
        <p:nvPicPr>
          <p:cNvPr id="5" name="Slika 4" descr="Slika, ki vsebuje besede besedilo&#10;&#10;Opis je samodejno ustvarjen">
            <a:extLst>
              <a:ext uri="{FF2B5EF4-FFF2-40B4-BE49-F238E27FC236}">
                <a16:creationId xmlns:a16="http://schemas.microsoft.com/office/drawing/2014/main" id="{F8747B36-ADAA-F60A-299D-F12CCEB3200B}"/>
              </a:ext>
            </a:extLst>
          </p:cNvPr>
          <p:cNvPicPr>
            <a:picLocks noChangeAspect="1"/>
          </p:cNvPicPr>
          <p:nvPr/>
        </p:nvPicPr>
        <p:blipFill>
          <a:blip r:embed="rId3"/>
          <a:stretch>
            <a:fillRect/>
          </a:stretch>
        </p:blipFill>
        <p:spPr>
          <a:xfrm>
            <a:off x="2223768" y="664469"/>
            <a:ext cx="1691640" cy="590204"/>
          </a:xfrm>
          <a:prstGeom prst="rect">
            <a:avLst/>
          </a:prstGeom>
        </p:spPr>
      </p:pic>
      <p:pic>
        <p:nvPicPr>
          <p:cNvPr id="6" name="Slika 5" descr="Slika, ki vsebuje besede besedilo&#10;&#10;Opis je samodejno ustvarjen">
            <a:extLst>
              <a:ext uri="{FF2B5EF4-FFF2-40B4-BE49-F238E27FC236}">
                <a16:creationId xmlns:a16="http://schemas.microsoft.com/office/drawing/2014/main" id="{D817539B-C005-8B2C-47A9-BB78C6497B3D}"/>
              </a:ext>
            </a:extLst>
          </p:cNvPr>
          <p:cNvPicPr>
            <a:picLocks noChangeAspect="1"/>
          </p:cNvPicPr>
          <p:nvPr/>
        </p:nvPicPr>
        <p:blipFill>
          <a:blip r:embed="rId4"/>
          <a:stretch>
            <a:fillRect/>
          </a:stretch>
        </p:blipFill>
        <p:spPr>
          <a:xfrm>
            <a:off x="4309705" y="626731"/>
            <a:ext cx="2993395" cy="627942"/>
          </a:xfrm>
          <a:prstGeom prst="rect">
            <a:avLst/>
          </a:prstGeom>
        </p:spPr>
      </p:pic>
    </p:spTree>
    <p:extLst>
      <p:ext uri="{BB962C8B-B14F-4D97-AF65-F5344CB8AC3E}">
        <p14:creationId xmlns:p14="http://schemas.microsoft.com/office/powerpoint/2010/main" val="14708635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jeZBesedilom 1">
            <a:extLst>
              <a:ext uri="{FF2B5EF4-FFF2-40B4-BE49-F238E27FC236}">
                <a16:creationId xmlns:a16="http://schemas.microsoft.com/office/drawing/2014/main" id="{1B6CA463-DD45-4BFB-9394-E7F62D85E1FD}"/>
              </a:ext>
            </a:extLst>
          </p:cNvPr>
          <p:cNvSpPr txBox="1"/>
          <p:nvPr/>
        </p:nvSpPr>
        <p:spPr>
          <a:xfrm>
            <a:off x="104078" y="1672680"/>
            <a:ext cx="9155709" cy="4031873"/>
          </a:xfrm>
          <a:prstGeom prst="rect">
            <a:avLst/>
          </a:prstGeom>
          <a:noFill/>
        </p:spPr>
        <p:txBody>
          <a:bodyPr wrap="square" rtlCol="0">
            <a:spAutoFit/>
          </a:bodyPr>
          <a:lstStyle/>
          <a:p>
            <a:pPr algn="ctr"/>
            <a:r>
              <a:rPr lang="sl-SI" b="1" dirty="0">
                <a:solidFill>
                  <a:srgbClr val="FF0000"/>
                </a:solidFill>
              </a:rPr>
              <a:t>OBVEZNE SESTAVINE POGODBE O ZAPOSLITVI (31. člen ZDR-1)</a:t>
            </a:r>
          </a:p>
          <a:p>
            <a:endParaRPr lang="sl-SI" dirty="0"/>
          </a:p>
          <a:p>
            <a:r>
              <a:rPr lang="sl-SI" dirty="0"/>
              <a:t>Pogodba o zaposlitvi mora vsebovati:</a:t>
            </a:r>
          </a:p>
          <a:p>
            <a:r>
              <a:rPr lang="sl-SI" dirty="0"/>
              <a:t>-</a:t>
            </a:r>
            <a:r>
              <a:rPr lang="sl-SI" sz="1800" dirty="0">
                <a:effectLst/>
                <a:latin typeface="Times New Roman" panose="02020603050405020304" pitchFamily="18" charset="0"/>
              </a:rPr>
              <a:t>        </a:t>
            </a:r>
            <a:r>
              <a:rPr lang="sl-SI" dirty="0"/>
              <a:t>podatke o pogodbenih strankah z navedbo njunega prebivališča oziroma sedeža,</a:t>
            </a:r>
          </a:p>
          <a:p>
            <a:r>
              <a:rPr lang="sl-SI" dirty="0"/>
              <a:t>-</a:t>
            </a:r>
            <a:r>
              <a:rPr lang="sl-SI" sz="1800" dirty="0">
                <a:effectLst/>
                <a:latin typeface="Times New Roman" panose="02020603050405020304" pitchFamily="18" charset="0"/>
              </a:rPr>
              <a:t>        </a:t>
            </a:r>
            <a:r>
              <a:rPr lang="sl-SI" dirty="0"/>
              <a:t>datum nastopa dela,</a:t>
            </a:r>
          </a:p>
          <a:p>
            <a:r>
              <a:rPr lang="sl-SI" dirty="0"/>
              <a:t>-</a:t>
            </a:r>
            <a:r>
              <a:rPr lang="sl-SI" sz="1800" dirty="0">
                <a:effectLst/>
                <a:latin typeface="Times New Roman" panose="02020603050405020304" pitchFamily="18" charset="0"/>
              </a:rPr>
              <a:t>        </a:t>
            </a:r>
            <a:r>
              <a:rPr lang="sl-SI" dirty="0"/>
              <a:t>naziv delovnega mesta oziroma vrsto dela, s kratkim opisom dela, ki ga mora delavec opravljati po pogodbi o zaposlitvi in za katero se zahtevajo enaka raven in smer izobrazbe in drugi pogoji za opravljanje dela v skladu z 22. členom ZDR-1,</a:t>
            </a:r>
          </a:p>
          <a:p>
            <a:r>
              <a:rPr lang="sl-SI" dirty="0"/>
              <a:t>-</a:t>
            </a:r>
            <a:r>
              <a:rPr lang="sl-SI" sz="1800" dirty="0">
                <a:effectLst/>
                <a:latin typeface="Times New Roman" panose="02020603050405020304" pitchFamily="18" charset="0"/>
              </a:rPr>
              <a:t>        </a:t>
            </a:r>
            <a:r>
              <a:rPr lang="sl-SI" dirty="0"/>
              <a:t>kraj opravljanja dela; če ni naveden točni kraj, velja, da delavec opravlja delo na sedežu delodajalca,</a:t>
            </a:r>
          </a:p>
          <a:p>
            <a:r>
              <a:rPr lang="sl-SI" dirty="0"/>
              <a:t>-</a:t>
            </a:r>
            <a:r>
              <a:rPr lang="sl-SI" sz="1800" dirty="0">
                <a:effectLst/>
                <a:latin typeface="Times New Roman" panose="02020603050405020304" pitchFamily="18" charset="0"/>
              </a:rPr>
              <a:t>        </a:t>
            </a:r>
            <a:r>
              <a:rPr lang="sl-SI" dirty="0"/>
              <a:t>čas, za katerega je sklenjena pogodba o zaposlitvi, razlog za sklenitev pogodbe o zaposlitvi za določen čas in določilo o načinu izrabe letnega dopusta, če je sklenjena pogodba o zaposlitvi za določen čas,</a:t>
            </a:r>
          </a:p>
          <a:p>
            <a:r>
              <a:rPr lang="sl-SI" dirty="0"/>
              <a:t>-</a:t>
            </a:r>
            <a:r>
              <a:rPr lang="sl-SI" sz="1800" dirty="0">
                <a:effectLst/>
                <a:latin typeface="Times New Roman" panose="02020603050405020304" pitchFamily="18" charset="0"/>
              </a:rPr>
              <a:t>        </a:t>
            </a:r>
            <a:r>
              <a:rPr lang="sl-SI" dirty="0"/>
              <a:t>določilo ali gre za pogodbo o zaposlitvi s polnim ali krajšim delovnim časom,</a:t>
            </a:r>
          </a:p>
          <a:p>
            <a:r>
              <a:rPr lang="sl-SI" dirty="0"/>
              <a:t>-</a:t>
            </a:r>
            <a:r>
              <a:rPr lang="sl-SI" sz="1800" dirty="0">
                <a:effectLst/>
                <a:latin typeface="Times New Roman" panose="02020603050405020304" pitchFamily="18" charset="0"/>
              </a:rPr>
              <a:t>        </a:t>
            </a:r>
            <a:r>
              <a:rPr lang="sl-SI" dirty="0">
                <a:solidFill>
                  <a:srgbClr val="7030A0"/>
                </a:solidFill>
              </a:rPr>
              <a:t>določilo o dnevnem ali tedenskem delovnem času in razporeditvi delovnega časa,</a:t>
            </a:r>
          </a:p>
          <a:p>
            <a:r>
              <a:rPr lang="sl-SI" dirty="0"/>
              <a:t>-</a:t>
            </a:r>
            <a:r>
              <a:rPr lang="sl-SI" sz="1800" dirty="0">
                <a:effectLst/>
                <a:latin typeface="Times New Roman" panose="02020603050405020304" pitchFamily="18" charset="0"/>
              </a:rPr>
              <a:t>        </a:t>
            </a:r>
            <a:r>
              <a:rPr lang="sl-SI" dirty="0"/>
              <a:t>določilo o znesku osnovne plače delavca v eurih, ki mu pripada za opravljanje dela po pogodbi o zaposlitvi ter o morebitnih drugih plačilih,</a:t>
            </a:r>
          </a:p>
          <a:p>
            <a:endParaRPr lang="sl-SI" dirty="0"/>
          </a:p>
        </p:txBody>
      </p:sp>
      <p:pic>
        <p:nvPicPr>
          <p:cNvPr id="4" name="Slika 3">
            <a:extLst>
              <a:ext uri="{FF2B5EF4-FFF2-40B4-BE49-F238E27FC236}">
                <a16:creationId xmlns:a16="http://schemas.microsoft.com/office/drawing/2014/main" id="{09697B37-971F-4FD9-912D-0EFD593BB4B2}"/>
              </a:ext>
            </a:extLst>
          </p:cNvPr>
          <p:cNvPicPr>
            <a:picLocks noChangeAspect="1"/>
          </p:cNvPicPr>
          <p:nvPr/>
        </p:nvPicPr>
        <p:blipFill>
          <a:blip r:embed="rId2"/>
          <a:stretch>
            <a:fillRect/>
          </a:stretch>
        </p:blipFill>
        <p:spPr>
          <a:xfrm>
            <a:off x="141406" y="-107557"/>
            <a:ext cx="2085937" cy="1773238"/>
          </a:xfrm>
          <a:prstGeom prst="rect">
            <a:avLst/>
          </a:prstGeom>
        </p:spPr>
      </p:pic>
      <p:pic>
        <p:nvPicPr>
          <p:cNvPr id="5" name="Slika 4" descr="Slika, ki vsebuje besede besedilo&#10;&#10;Opis je samodejno ustvarjen">
            <a:extLst>
              <a:ext uri="{FF2B5EF4-FFF2-40B4-BE49-F238E27FC236}">
                <a16:creationId xmlns:a16="http://schemas.microsoft.com/office/drawing/2014/main" id="{3D53CA46-93C2-B1F5-40FB-A1077F216596}"/>
              </a:ext>
            </a:extLst>
          </p:cNvPr>
          <p:cNvPicPr>
            <a:picLocks noChangeAspect="1"/>
          </p:cNvPicPr>
          <p:nvPr/>
        </p:nvPicPr>
        <p:blipFill>
          <a:blip r:embed="rId3"/>
          <a:stretch>
            <a:fillRect/>
          </a:stretch>
        </p:blipFill>
        <p:spPr>
          <a:xfrm>
            <a:off x="2223768" y="570186"/>
            <a:ext cx="1691640" cy="590204"/>
          </a:xfrm>
          <a:prstGeom prst="rect">
            <a:avLst/>
          </a:prstGeom>
        </p:spPr>
      </p:pic>
      <p:pic>
        <p:nvPicPr>
          <p:cNvPr id="6" name="Slika 5" descr="Slika, ki vsebuje besede besedilo&#10;&#10;Opis je samodejno ustvarjen">
            <a:extLst>
              <a:ext uri="{FF2B5EF4-FFF2-40B4-BE49-F238E27FC236}">
                <a16:creationId xmlns:a16="http://schemas.microsoft.com/office/drawing/2014/main" id="{0362A78B-02CE-C213-0111-FCE879625867}"/>
              </a:ext>
            </a:extLst>
          </p:cNvPr>
          <p:cNvPicPr>
            <a:picLocks noChangeAspect="1"/>
          </p:cNvPicPr>
          <p:nvPr/>
        </p:nvPicPr>
        <p:blipFill>
          <a:blip r:embed="rId4"/>
          <a:stretch>
            <a:fillRect/>
          </a:stretch>
        </p:blipFill>
        <p:spPr>
          <a:xfrm>
            <a:off x="4309705" y="626731"/>
            <a:ext cx="2993395" cy="627942"/>
          </a:xfrm>
          <a:prstGeom prst="rect">
            <a:avLst/>
          </a:prstGeom>
        </p:spPr>
      </p:pic>
    </p:spTree>
    <p:extLst>
      <p:ext uri="{BB962C8B-B14F-4D97-AF65-F5344CB8AC3E}">
        <p14:creationId xmlns:p14="http://schemas.microsoft.com/office/powerpoint/2010/main" val="14658006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jeZBesedilom 1">
            <a:extLst>
              <a:ext uri="{FF2B5EF4-FFF2-40B4-BE49-F238E27FC236}">
                <a16:creationId xmlns:a16="http://schemas.microsoft.com/office/drawing/2014/main" id="{6207C9CE-7E44-4B2D-9305-90D7E437D7A2}"/>
              </a:ext>
            </a:extLst>
          </p:cNvPr>
          <p:cNvSpPr txBox="1"/>
          <p:nvPr/>
        </p:nvSpPr>
        <p:spPr>
          <a:xfrm>
            <a:off x="466673" y="1515897"/>
            <a:ext cx="8210654" cy="4801314"/>
          </a:xfrm>
          <a:prstGeom prst="rect">
            <a:avLst/>
          </a:prstGeom>
          <a:noFill/>
        </p:spPr>
        <p:txBody>
          <a:bodyPr wrap="square">
            <a:spAutoFit/>
          </a:bodyPr>
          <a:lstStyle/>
          <a:p>
            <a:r>
              <a:rPr lang="sl-SI" dirty="0"/>
              <a:t>-</a:t>
            </a:r>
            <a:r>
              <a:rPr lang="sl-SI" sz="1800" dirty="0">
                <a:effectLst/>
                <a:latin typeface="Times New Roman" panose="02020603050405020304" pitchFamily="18" charset="0"/>
              </a:rPr>
              <a:t>        </a:t>
            </a:r>
            <a:r>
              <a:rPr lang="sl-SI" dirty="0">
                <a:solidFill>
                  <a:srgbClr val="7030A0"/>
                </a:solidFill>
              </a:rPr>
              <a:t>določilo o drugih sestavinah plače delavca, plačilnem obdobju, plačilnem dnevu in o načinu izplačevanja plače,</a:t>
            </a:r>
          </a:p>
          <a:p>
            <a:r>
              <a:rPr lang="sl-SI" dirty="0">
                <a:solidFill>
                  <a:srgbClr val="7030A0"/>
                </a:solidFill>
              </a:rPr>
              <a:t>-</a:t>
            </a:r>
            <a:r>
              <a:rPr lang="sl-SI" sz="1800" dirty="0">
                <a:solidFill>
                  <a:srgbClr val="7030A0"/>
                </a:solidFill>
                <a:effectLst/>
                <a:latin typeface="Times New Roman" panose="02020603050405020304" pitchFamily="18" charset="0"/>
              </a:rPr>
              <a:t>        </a:t>
            </a:r>
            <a:r>
              <a:rPr lang="sl-SI" dirty="0">
                <a:solidFill>
                  <a:srgbClr val="7030A0"/>
                </a:solidFill>
              </a:rPr>
              <a:t>določilo o letnem dopustu oziroma načinu določanja letnega dopusta,</a:t>
            </a:r>
          </a:p>
          <a:p>
            <a:r>
              <a:rPr lang="sl-SI" dirty="0">
                <a:solidFill>
                  <a:srgbClr val="7030A0"/>
                </a:solidFill>
              </a:rPr>
              <a:t>-</a:t>
            </a:r>
            <a:r>
              <a:rPr lang="sl-SI" sz="1800" dirty="0">
                <a:solidFill>
                  <a:srgbClr val="7030A0"/>
                </a:solidFill>
                <a:effectLst/>
                <a:latin typeface="Times New Roman" panose="02020603050405020304" pitchFamily="18" charset="0"/>
              </a:rPr>
              <a:t>        </a:t>
            </a:r>
            <a:r>
              <a:rPr lang="sl-SI" dirty="0">
                <a:solidFill>
                  <a:srgbClr val="7030A0"/>
                </a:solidFill>
              </a:rPr>
              <a:t>dolžino odpovednih rokov,</a:t>
            </a:r>
          </a:p>
          <a:p>
            <a:r>
              <a:rPr lang="sl-SI" dirty="0"/>
              <a:t>-</a:t>
            </a:r>
            <a:r>
              <a:rPr lang="sl-SI" sz="1800" dirty="0">
                <a:effectLst/>
                <a:latin typeface="Times New Roman" panose="02020603050405020304" pitchFamily="18" charset="0"/>
              </a:rPr>
              <a:t>        </a:t>
            </a:r>
            <a:r>
              <a:rPr lang="sl-SI" dirty="0"/>
              <a:t>navedbo kolektivnih pogodb, ki zavezujejo delodajalca oziroma splošnih aktov delodajalca, ki določajo pogoje dela delavca, in</a:t>
            </a:r>
          </a:p>
          <a:p>
            <a:r>
              <a:rPr lang="sl-SI" dirty="0"/>
              <a:t>-</a:t>
            </a:r>
            <a:r>
              <a:rPr lang="sl-SI" sz="1800" dirty="0">
                <a:effectLst/>
                <a:latin typeface="Times New Roman" panose="02020603050405020304" pitchFamily="18" charset="0"/>
              </a:rPr>
              <a:t>        </a:t>
            </a:r>
            <a:r>
              <a:rPr lang="sl-SI" dirty="0"/>
              <a:t>druge pravice in obveznosti v primerih, določenih z ZDR-1.</a:t>
            </a:r>
          </a:p>
          <a:p>
            <a:endParaRPr lang="sl-SI" dirty="0"/>
          </a:p>
          <a:p>
            <a:r>
              <a:rPr lang="x-none" dirty="0">
                <a:solidFill>
                  <a:srgbClr val="7030A0"/>
                </a:solidFill>
              </a:rPr>
              <a:t>V pogodbi o zaposlitvi se </a:t>
            </a:r>
            <a:r>
              <a:rPr lang="sl-SI" dirty="0">
                <a:solidFill>
                  <a:srgbClr val="7030A0"/>
                </a:solidFill>
              </a:rPr>
              <a:t>lahko stranki </a:t>
            </a:r>
            <a:r>
              <a:rPr lang="x-none" dirty="0">
                <a:solidFill>
                  <a:srgbClr val="7030A0"/>
                </a:solidFill>
              </a:rPr>
              <a:t>glede vprašanj</a:t>
            </a:r>
            <a:r>
              <a:rPr lang="sl-SI" dirty="0">
                <a:solidFill>
                  <a:srgbClr val="7030A0"/>
                </a:solidFill>
              </a:rPr>
              <a:t> označenih z vijolično</a:t>
            </a:r>
            <a:r>
              <a:rPr lang="x-none" dirty="0">
                <a:solidFill>
                  <a:srgbClr val="7030A0"/>
                </a:solidFill>
              </a:rPr>
              <a:t> sklicujeta na veljavne zakone, kolektivne pogodbe oziroma splošne akte delodajalca.</a:t>
            </a:r>
            <a:endParaRPr lang="sl-SI" dirty="0">
              <a:solidFill>
                <a:srgbClr val="7030A0"/>
              </a:solidFill>
            </a:endParaRPr>
          </a:p>
          <a:p>
            <a:endParaRPr lang="sl-SI" dirty="0">
              <a:solidFill>
                <a:srgbClr val="7030A0"/>
              </a:solidFill>
            </a:endParaRPr>
          </a:p>
          <a:p>
            <a:pPr marL="285750" indent="-285750" algn="just">
              <a:buFont typeface="Arial" panose="020B0604020202020204" pitchFamily="34" charset="0"/>
              <a:buChar char="•"/>
            </a:pPr>
            <a:r>
              <a:rPr lang="x-none" dirty="0"/>
              <a:t>Če je določilo v pogodbi o zaposlitvi v nasprotju s splošnimi določbami o minimalnih pravicah in obveznostih pogodbenih strank, določenimi z zakonom, kolektivno pogodbo oziroma splošnim aktom delodajalca, se uporabljajo določbe zakona, kolektivnih pogodb oziroma splošnih aktov delodajalca, s katerimi je delno določena vsebina pogodbe o zaposlitvi, kot sestavni del te pogodbe</a:t>
            </a:r>
            <a:r>
              <a:rPr lang="sl-SI" dirty="0"/>
              <a:t> (32. člen ZDR-1).</a:t>
            </a:r>
            <a:endParaRPr lang="sl-SI" dirty="0">
              <a:solidFill>
                <a:schemeClr val="accent6"/>
              </a:solidFill>
            </a:endParaRPr>
          </a:p>
        </p:txBody>
      </p:sp>
      <p:pic>
        <p:nvPicPr>
          <p:cNvPr id="4" name="Slika 3">
            <a:extLst>
              <a:ext uri="{FF2B5EF4-FFF2-40B4-BE49-F238E27FC236}">
                <a16:creationId xmlns:a16="http://schemas.microsoft.com/office/drawing/2014/main" id="{341B8744-144F-1FE5-79D2-39B1F781FEF9}"/>
              </a:ext>
            </a:extLst>
          </p:cNvPr>
          <p:cNvPicPr>
            <a:picLocks noChangeAspect="1"/>
          </p:cNvPicPr>
          <p:nvPr/>
        </p:nvPicPr>
        <p:blipFill>
          <a:blip r:embed="rId2"/>
          <a:stretch>
            <a:fillRect/>
          </a:stretch>
        </p:blipFill>
        <p:spPr>
          <a:xfrm>
            <a:off x="141406" y="-21331"/>
            <a:ext cx="2085937" cy="1773238"/>
          </a:xfrm>
          <a:prstGeom prst="rect">
            <a:avLst/>
          </a:prstGeom>
        </p:spPr>
      </p:pic>
      <p:pic>
        <p:nvPicPr>
          <p:cNvPr id="5" name="Slika 4" descr="Slika, ki vsebuje besede besedilo&#10;&#10;Opis je samodejno ustvarjen">
            <a:extLst>
              <a:ext uri="{FF2B5EF4-FFF2-40B4-BE49-F238E27FC236}">
                <a16:creationId xmlns:a16="http://schemas.microsoft.com/office/drawing/2014/main" id="{8FAD5664-F931-19B8-3A66-030307880E85}"/>
              </a:ext>
            </a:extLst>
          </p:cNvPr>
          <p:cNvPicPr>
            <a:picLocks noChangeAspect="1"/>
          </p:cNvPicPr>
          <p:nvPr/>
        </p:nvPicPr>
        <p:blipFill>
          <a:blip r:embed="rId3"/>
          <a:stretch>
            <a:fillRect/>
          </a:stretch>
        </p:blipFill>
        <p:spPr>
          <a:xfrm>
            <a:off x="2223768" y="664469"/>
            <a:ext cx="1691640" cy="590204"/>
          </a:xfrm>
          <a:prstGeom prst="rect">
            <a:avLst/>
          </a:prstGeom>
        </p:spPr>
      </p:pic>
      <p:pic>
        <p:nvPicPr>
          <p:cNvPr id="6" name="Slika 5" descr="Slika, ki vsebuje besede besedilo&#10;&#10;Opis je samodejno ustvarjen">
            <a:extLst>
              <a:ext uri="{FF2B5EF4-FFF2-40B4-BE49-F238E27FC236}">
                <a16:creationId xmlns:a16="http://schemas.microsoft.com/office/drawing/2014/main" id="{23521C86-C067-6051-F339-1967730CD317}"/>
              </a:ext>
            </a:extLst>
          </p:cNvPr>
          <p:cNvPicPr>
            <a:picLocks noChangeAspect="1"/>
          </p:cNvPicPr>
          <p:nvPr/>
        </p:nvPicPr>
        <p:blipFill>
          <a:blip r:embed="rId4"/>
          <a:stretch>
            <a:fillRect/>
          </a:stretch>
        </p:blipFill>
        <p:spPr>
          <a:xfrm>
            <a:off x="4309705" y="626731"/>
            <a:ext cx="2993395" cy="627942"/>
          </a:xfrm>
          <a:prstGeom prst="rect">
            <a:avLst/>
          </a:prstGeom>
        </p:spPr>
      </p:pic>
    </p:spTree>
    <p:extLst>
      <p:ext uri="{BB962C8B-B14F-4D97-AF65-F5344CB8AC3E}">
        <p14:creationId xmlns:p14="http://schemas.microsoft.com/office/powerpoint/2010/main" val="22895451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jeZBesedilom 1">
            <a:extLst>
              <a:ext uri="{FF2B5EF4-FFF2-40B4-BE49-F238E27FC236}">
                <a16:creationId xmlns:a16="http://schemas.microsoft.com/office/drawing/2014/main" id="{D6E060E1-0CAD-440F-B83B-0ECD1E7E6F6E}"/>
              </a:ext>
            </a:extLst>
          </p:cNvPr>
          <p:cNvSpPr txBox="1"/>
          <p:nvPr/>
        </p:nvSpPr>
        <p:spPr>
          <a:xfrm>
            <a:off x="460916" y="1499887"/>
            <a:ext cx="7933575" cy="2031325"/>
          </a:xfrm>
          <a:prstGeom prst="rect">
            <a:avLst/>
          </a:prstGeom>
          <a:noFill/>
        </p:spPr>
        <p:txBody>
          <a:bodyPr wrap="square">
            <a:spAutoFit/>
          </a:bodyPr>
          <a:lstStyle/>
          <a:p>
            <a:pPr marL="285750" indent="-285750">
              <a:buFont typeface="Arial" panose="020B0604020202020204" pitchFamily="34" charset="0"/>
              <a:buChar char="•"/>
            </a:pPr>
            <a:r>
              <a:rPr lang="x-none" dirty="0"/>
              <a:t>Glede sklepanja, veljavnosti, prenehanja in drugih vprašanj pogodbe o zaposlitvi se smiselno uporabljajo splošna pravila civilnega prava, če ni </a:t>
            </a:r>
            <a:r>
              <a:rPr lang="sl-SI" dirty="0"/>
              <a:t>z ZDR-1 </a:t>
            </a:r>
            <a:r>
              <a:rPr lang="x-none" dirty="0"/>
              <a:t>z drugim zakonom drugače določeno</a:t>
            </a:r>
            <a:r>
              <a:rPr lang="sl-SI" dirty="0"/>
              <a:t> (31/1 ZDR-1).</a:t>
            </a:r>
          </a:p>
          <a:p>
            <a:endParaRPr lang="sl-SI" dirty="0"/>
          </a:p>
          <a:p>
            <a:pPr marL="285750" indent="-285750">
              <a:buFont typeface="Arial" panose="020B0604020202020204" pitchFamily="34" charset="0"/>
              <a:buChar char="•"/>
            </a:pPr>
            <a:r>
              <a:rPr lang="x-none" dirty="0"/>
              <a:t>Ne glede na spremembo zakona, kolektivne pogodbe ali splošnega akta delodajalca, delavec ohrani vse tiste pravice, ki so ugodneje določene v pogodbi o zaposlitvi</a:t>
            </a:r>
            <a:r>
              <a:rPr lang="sl-SI" dirty="0"/>
              <a:t> (51. člen ZDR-1)</a:t>
            </a:r>
            <a:r>
              <a:rPr lang="x-none" dirty="0"/>
              <a:t>.</a:t>
            </a:r>
            <a:endParaRPr lang="sl-SI" dirty="0"/>
          </a:p>
          <a:p>
            <a:pPr marL="285750" indent="-285750">
              <a:buFont typeface="Arial" panose="020B0604020202020204" pitchFamily="34" charset="0"/>
              <a:buChar char="•"/>
            </a:pPr>
            <a:endParaRPr lang="sl-SI" dirty="0"/>
          </a:p>
          <a:p>
            <a:pPr marL="285750" indent="-285750">
              <a:buFont typeface="Arial" panose="020B0604020202020204" pitchFamily="34" charset="0"/>
              <a:buChar char="•"/>
            </a:pPr>
            <a:r>
              <a:rPr lang="sl-SI" dirty="0"/>
              <a:t>Kdaj naj delodajalec določene pravice delavcev uredi v splošnem aktu in kdaj naj jih zapiše v pogodbo o zaposlitvi? V čem je razlika?</a:t>
            </a:r>
          </a:p>
        </p:txBody>
      </p:sp>
      <p:pic>
        <p:nvPicPr>
          <p:cNvPr id="4" name="Slika 3">
            <a:extLst>
              <a:ext uri="{FF2B5EF4-FFF2-40B4-BE49-F238E27FC236}">
                <a16:creationId xmlns:a16="http://schemas.microsoft.com/office/drawing/2014/main" id="{64F4C039-9BB0-5295-E0AF-856AACC69116}"/>
              </a:ext>
            </a:extLst>
          </p:cNvPr>
          <p:cNvPicPr>
            <a:picLocks noChangeAspect="1"/>
          </p:cNvPicPr>
          <p:nvPr/>
        </p:nvPicPr>
        <p:blipFill>
          <a:blip r:embed="rId2"/>
          <a:stretch>
            <a:fillRect/>
          </a:stretch>
        </p:blipFill>
        <p:spPr>
          <a:xfrm>
            <a:off x="137831" y="-146021"/>
            <a:ext cx="2085937" cy="1773238"/>
          </a:xfrm>
          <a:prstGeom prst="rect">
            <a:avLst/>
          </a:prstGeom>
        </p:spPr>
      </p:pic>
      <p:pic>
        <p:nvPicPr>
          <p:cNvPr id="5" name="Slika 4" descr="Slika, ki vsebuje besede besedilo&#10;&#10;Opis je samodejno ustvarjen">
            <a:extLst>
              <a:ext uri="{FF2B5EF4-FFF2-40B4-BE49-F238E27FC236}">
                <a16:creationId xmlns:a16="http://schemas.microsoft.com/office/drawing/2014/main" id="{0B137027-D626-137C-2F4B-7D42C2E14974}"/>
              </a:ext>
            </a:extLst>
          </p:cNvPr>
          <p:cNvPicPr>
            <a:picLocks noChangeAspect="1"/>
          </p:cNvPicPr>
          <p:nvPr/>
        </p:nvPicPr>
        <p:blipFill>
          <a:blip r:embed="rId3"/>
          <a:stretch>
            <a:fillRect/>
          </a:stretch>
        </p:blipFill>
        <p:spPr>
          <a:xfrm>
            <a:off x="2223768" y="664469"/>
            <a:ext cx="1691640" cy="590204"/>
          </a:xfrm>
          <a:prstGeom prst="rect">
            <a:avLst/>
          </a:prstGeom>
        </p:spPr>
      </p:pic>
      <p:pic>
        <p:nvPicPr>
          <p:cNvPr id="6" name="Slika 5" descr="Slika, ki vsebuje besede besedilo&#10;&#10;Opis je samodejno ustvarjen">
            <a:extLst>
              <a:ext uri="{FF2B5EF4-FFF2-40B4-BE49-F238E27FC236}">
                <a16:creationId xmlns:a16="http://schemas.microsoft.com/office/drawing/2014/main" id="{5DB8A141-FB17-93AB-E67D-E6B95B0DD495}"/>
              </a:ext>
            </a:extLst>
          </p:cNvPr>
          <p:cNvPicPr>
            <a:picLocks noChangeAspect="1"/>
          </p:cNvPicPr>
          <p:nvPr/>
        </p:nvPicPr>
        <p:blipFill>
          <a:blip r:embed="rId4"/>
          <a:stretch>
            <a:fillRect/>
          </a:stretch>
        </p:blipFill>
        <p:spPr>
          <a:xfrm>
            <a:off x="4309705" y="626731"/>
            <a:ext cx="2993395" cy="627942"/>
          </a:xfrm>
          <a:prstGeom prst="rect">
            <a:avLst/>
          </a:prstGeom>
        </p:spPr>
      </p:pic>
    </p:spTree>
    <p:extLst>
      <p:ext uri="{BB962C8B-B14F-4D97-AF65-F5344CB8AC3E}">
        <p14:creationId xmlns:p14="http://schemas.microsoft.com/office/powerpoint/2010/main" val="3291235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jeZBesedilom 4">
            <a:extLst>
              <a:ext uri="{FF2B5EF4-FFF2-40B4-BE49-F238E27FC236}">
                <a16:creationId xmlns:a16="http://schemas.microsoft.com/office/drawing/2014/main" id="{73BD1564-3DA3-4BAD-99CA-526438D51C32}"/>
              </a:ext>
            </a:extLst>
          </p:cNvPr>
          <p:cNvSpPr txBox="1"/>
          <p:nvPr/>
        </p:nvSpPr>
        <p:spPr>
          <a:xfrm>
            <a:off x="555522" y="1638438"/>
            <a:ext cx="8032955" cy="4555093"/>
          </a:xfrm>
          <a:prstGeom prst="rect">
            <a:avLst/>
          </a:prstGeom>
          <a:noFill/>
        </p:spPr>
        <p:txBody>
          <a:bodyPr wrap="square">
            <a:spAutoFit/>
          </a:bodyPr>
          <a:lstStyle/>
          <a:p>
            <a:pPr algn="ctr"/>
            <a:r>
              <a:rPr lang="sl-SI" dirty="0">
                <a:solidFill>
                  <a:srgbClr val="FF0000"/>
                </a:solidFill>
              </a:rPr>
              <a:t>Danes bom z vami:</a:t>
            </a:r>
          </a:p>
          <a:p>
            <a:pPr algn="just"/>
            <a:endParaRPr lang="sl-SI" sz="2000" b="1" dirty="0">
              <a:solidFill>
                <a:srgbClr val="000000"/>
              </a:solidFill>
              <a:effectLst/>
              <a:ea typeface="Calibri" panose="020F0502020204030204" pitchFamily="34" charset="0"/>
              <a:cs typeface="Calibri" panose="020F0502020204030204" pitchFamily="34" charset="0"/>
            </a:endParaRPr>
          </a:p>
          <a:p>
            <a:pPr algn="just"/>
            <a:r>
              <a:rPr lang="sl-SI" b="1" dirty="0">
                <a:solidFill>
                  <a:srgbClr val="000000"/>
                </a:solidFill>
                <a:effectLst/>
                <a:ea typeface="Calibri" panose="020F0502020204030204" pitchFamily="34" charset="0"/>
                <a:cs typeface="Calibri" panose="020F0502020204030204" pitchFamily="34" charset="0"/>
              </a:rPr>
              <a:t>Mag. Nina Scortegagna Kavčnik</a:t>
            </a:r>
            <a:endParaRPr lang="sl-SI" dirty="0">
              <a:effectLst/>
              <a:ea typeface="Calibri" panose="020F0502020204030204" pitchFamily="34" charset="0"/>
              <a:cs typeface="Times New Roman" panose="02020603050405020304" pitchFamily="18" charset="0"/>
            </a:endParaRPr>
          </a:p>
          <a:p>
            <a:pPr algn="just"/>
            <a:r>
              <a:rPr lang="sl-SI" dirty="0">
                <a:ea typeface="Calibri" panose="020F0502020204030204" pitchFamily="34" charset="0"/>
                <a:cs typeface="Calibri" panose="020F0502020204030204" pitchFamily="34" charset="0"/>
              </a:rPr>
              <a:t>S</a:t>
            </a:r>
            <a:r>
              <a:rPr lang="sl-SI" dirty="0">
                <a:effectLst/>
                <a:ea typeface="Calibri" panose="020F0502020204030204" pitchFamily="34" charset="0"/>
                <a:cs typeface="Calibri" panose="020F0502020204030204" pitchFamily="34" charset="0"/>
              </a:rPr>
              <a:t>pecializirana sem za področje delovnega prava. Sem samozaposlena v svojem podjetju Pravno svetovanje, Nina Scortegagna Kavčnik </a:t>
            </a:r>
            <a:r>
              <a:rPr lang="sl-SI" dirty="0" err="1">
                <a:effectLst/>
                <a:ea typeface="Calibri" panose="020F0502020204030204" pitchFamily="34" charset="0"/>
                <a:cs typeface="Calibri" panose="020F0502020204030204" pitchFamily="34" charset="0"/>
              </a:rPr>
              <a:t>s.p</a:t>
            </a:r>
            <a:r>
              <a:rPr lang="sl-SI" dirty="0">
                <a:effectLst/>
                <a:ea typeface="Calibri" panose="020F0502020204030204" pitchFamily="34" charset="0"/>
                <a:cs typeface="Calibri" panose="020F0502020204030204" pitchFamily="34" charset="0"/>
              </a:rPr>
              <a:t>.. V letih 2014-2021 sem bila vodja pravne službe ter svetovalnega in izobraževalnega centra pri Obrtno – podjetniški zbornici Slovenije, od leta 2007-2014 pa sem bila zaposlena v notarski pisarni. Sem predavateljica na fakulteti ter višjih šolah. Predavam tudi na strokovnih konferencah kot so Dnevi delovnega prava in socialne varnosti. Sem avtorica več kot 300 strokovnih  in nekaj znanstvenih člankov. Napisala sem tudi več knjig s pravnega področja: Sporazum o odpovedi </a:t>
            </a:r>
            <a:r>
              <a:rPr lang="sl-SI" dirty="0" err="1">
                <a:effectLst/>
                <a:ea typeface="Calibri" panose="020F0502020204030204" pitchFamily="34" charset="0"/>
                <a:cs typeface="Calibri" panose="020F0502020204030204" pitchFamily="34" charset="0"/>
              </a:rPr>
              <a:t>neuvedenemu</a:t>
            </a:r>
            <a:r>
              <a:rPr lang="sl-SI" dirty="0">
                <a:effectLst/>
                <a:ea typeface="Calibri" panose="020F0502020204030204" pitchFamily="34" charset="0"/>
                <a:cs typeface="Calibri" panose="020F0502020204030204" pitchFamily="34" charset="0"/>
              </a:rPr>
              <a:t> dedovanju, Najemna pogodba za stanovanje in poslovni prostor, Zakonita odpoved pogodbe o zaposlitvi iz poslovnega razloga, Vse, kar morate vedeti o letnem dopustu in regresu ter Odpoved pogodbe o zaposlitvi. Napisala sem tudi uvodna pojasnila k ZDR-1. V letu 2020 sem bila nominirana za najuglednejšega pravnega strokovnjaka. Več o meni si lahko preberete na </a:t>
            </a:r>
            <a:r>
              <a:rPr lang="sl-SI" u="sng" dirty="0">
                <a:solidFill>
                  <a:srgbClr val="0563C1"/>
                </a:solidFill>
                <a:effectLst/>
                <a:ea typeface="Calibri" panose="020F0502020204030204" pitchFamily="34" charset="0"/>
                <a:cs typeface="Calibri" panose="020F0502020204030204" pitchFamily="34" charset="0"/>
                <a:hlinkClick r:id="rId2"/>
              </a:rPr>
              <a:t>www.ninascortegagna.si</a:t>
            </a:r>
            <a:endParaRPr lang="sl-SI" dirty="0">
              <a:effectLst/>
              <a:ea typeface="Calibri" panose="020F0502020204030204" pitchFamily="34" charset="0"/>
              <a:cs typeface="Times New Roman" panose="02020603050405020304" pitchFamily="18" charset="0"/>
            </a:endParaRPr>
          </a:p>
        </p:txBody>
      </p:sp>
      <p:pic>
        <p:nvPicPr>
          <p:cNvPr id="3" name="Slika 2">
            <a:extLst>
              <a:ext uri="{FF2B5EF4-FFF2-40B4-BE49-F238E27FC236}">
                <a16:creationId xmlns:a16="http://schemas.microsoft.com/office/drawing/2014/main" id="{7474AEFA-0984-5B93-48C3-AF28B04C8015}"/>
              </a:ext>
            </a:extLst>
          </p:cNvPr>
          <p:cNvPicPr>
            <a:picLocks noChangeAspect="1"/>
          </p:cNvPicPr>
          <p:nvPr/>
        </p:nvPicPr>
        <p:blipFill>
          <a:blip r:embed="rId3"/>
          <a:stretch>
            <a:fillRect/>
          </a:stretch>
        </p:blipFill>
        <p:spPr>
          <a:xfrm>
            <a:off x="0" y="-170211"/>
            <a:ext cx="2085937" cy="1773238"/>
          </a:xfrm>
          <a:prstGeom prst="rect">
            <a:avLst/>
          </a:prstGeom>
        </p:spPr>
      </p:pic>
      <p:pic>
        <p:nvPicPr>
          <p:cNvPr id="4" name="Slika 3" descr="Slika, ki vsebuje besede besedilo&#10;&#10;Opis je samodejno ustvarjen">
            <a:extLst>
              <a:ext uri="{FF2B5EF4-FFF2-40B4-BE49-F238E27FC236}">
                <a16:creationId xmlns:a16="http://schemas.microsoft.com/office/drawing/2014/main" id="{9B60FE4F-C786-2337-CB10-6348232FC61E}"/>
              </a:ext>
            </a:extLst>
          </p:cNvPr>
          <p:cNvPicPr>
            <a:picLocks noChangeAspect="1"/>
          </p:cNvPicPr>
          <p:nvPr/>
        </p:nvPicPr>
        <p:blipFill>
          <a:blip r:embed="rId4"/>
          <a:stretch>
            <a:fillRect/>
          </a:stretch>
        </p:blipFill>
        <p:spPr>
          <a:xfrm>
            <a:off x="2085937" y="498214"/>
            <a:ext cx="1691640" cy="590204"/>
          </a:xfrm>
          <a:prstGeom prst="rect">
            <a:avLst/>
          </a:prstGeom>
        </p:spPr>
      </p:pic>
      <p:pic>
        <p:nvPicPr>
          <p:cNvPr id="6" name="Slika 5" descr="Slika, ki vsebuje besede besedilo&#10;&#10;Opis je samodejno ustvarjen">
            <a:extLst>
              <a:ext uri="{FF2B5EF4-FFF2-40B4-BE49-F238E27FC236}">
                <a16:creationId xmlns:a16="http://schemas.microsoft.com/office/drawing/2014/main" id="{F6E2A524-50D9-5730-B6FF-8BFED87DAD6D}"/>
              </a:ext>
            </a:extLst>
          </p:cNvPr>
          <p:cNvPicPr>
            <a:picLocks noChangeAspect="1"/>
          </p:cNvPicPr>
          <p:nvPr/>
        </p:nvPicPr>
        <p:blipFill>
          <a:blip r:embed="rId5"/>
          <a:stretch>
            <a:fillRect/>
          </a:stretch>
        </p:blipFill>
        <p:spPr>
          <a:xfrm>
            <a:off x="4309705" y="626731"/>
            <a:ext cx="2993395" cy="627942"/>
          </a:xfrm>
          <a:prstGeom prst="rect">
            <a:avLst/>
          </a:prstGeom>
        </p:spPr>
      </p:pic>
    </p:spTree>
    <p:extLst>
      <p:ext uri="{BB962C8B-B14F-4D97-AF65-F5344CB8AC3E}">
        <p14:creationId xmlns:p14="http://schemas.microsoft.com/office/powerpoint/2010/main" val="2795804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avokotnik 1">
            <a:extLst>
              <a:ext uri="{FF2B5EF4-FFF2-40B4-BE49-F238E27FC236}">
                <a16:creationId xmlns:a16="http://schemas.microsoft.com/office/drawing/2014/main" id="{C6EA6FB6-F128-82E9-174A-2094A62B8DB9}"/>
              </a:ext>
            </a:extLst>
          </p:cNvPr>
          <p:cNvSpPr/>
          <p:nvPr/>
        </p:nvSpPr>
        <p:spPr>
          <a:xfrm>
            <a:off x="630382" y="1641678"/>
            <a:ext cx="7277100" cy="5847755"/>
          </a:xfrm>
          <a:prstGeom prst="rect">
            <a:avLst/>
          </a:prstGeom>
        </p:spPr>
        <p:txBody>
          <a:bodyPr wrap="square">
            <a:spAutoFit/>
          </a:bodyPr>
          <a:lstStyle/>
          <a:p>
            <a:pPr algn="ctr"/>
            <a:r>
              <a:rPr lang="sl-SI" b="1" dirty="0">
                <a:solidFill>
                  <a:srgbClr val="FF0000"/>
                </a:solidFill>
              </a:rPr>
              <a:t>PLAČA</a:t>
            </a:r>
          </a:p>
          <a:p>
            <a:pPr algn="ctr"/>
            <a:endParaRPr lang="sl-SI" b="1" dirty="0">
              <a:solidFill>
                <a:srgbClr val="FF0000"/>
              </a:solidFill>
            </a:endParaRPr>
          </a:p>
          <a:p>
            <a:pPr marL="285750" indent="-285750" algn="just">
              <a:buFont typeface="Arial" panose="020B0604020202020204" pitchFamily="34" charset="0"/>
              <a:buChar char="•"/>
            </a:pPr>
            <a:r>
              <a:rPr lang="sl-SI" dirty="0">
                <a:solidFill>
                  <a:srgbClr val="FF0000"/>
                </a:solidFill>
              </a:rPr>
              <a:t>(Mesečno) plačilo za delo je sestavljeno iz:</a:t>
            </a:r>
          </a:p>
          <a:p>
            <a:pPr lvl="1" algn="just">
              <a:buFont typeface="Arial" charset="0"/>
              <a:buChar char="•"/>
              <a:defRPr/>
            </a:pPr>
            <a:r>
              <a:rPr lang="sl-SI" dirty="0"/>
              <a:t> plače,</a:t>
            </a:r>
          </a:p>
          <a:p>
            <a:pPr lvl="1" algn="just">
              <a:buFont typeface="Arial" charset="0"/>
              <a:buChar char="•"/>
              <a:defRPr/>
            </a:pPr>
            <a:r>
              <a:rPr lang="sl-SI" dirty="0"/>
              <a:t> nadomestila plače,</a:t>
            </a:r>
          </a:p>
          <a:p>
            <a:pPr lvl="1" algn="just">
              <a:buFont typeface="Arial" charset="0"/>
              <a:buChar char="•"/>
              <a:defRPr/>
            </a:pPr>
            <a:r>
              <a:rPr lang="sl-SI" dirty="0"/>
              <a:t> bonitet,</a:t>
            </a:r>
          </a:p>
          <a:p>
            <a:pPr lvl="1" algn="just">
              <a:buFont typeface="Arial" charset="0"/>
              <a:buChar char="•"/>
              <a:defRPr/>
            </a:pPr>
            <a:r>
              <a:rPr lang="sl-SI" dirty="0"/>
              <a:t> povračila stroškov v zvezi z delom,</a:t>
            </a:r>
          </a:p>
          <a:p>
            <a:pPr lvl="1" algn="just">
              <a:buFont typeface="Arial" charset="0"/>
              <a:buChar char="•"/>
              <a:defRPr/>
            </a:pPr>
            <a:r>
              <a:rPr lang="sl-SI" dirty="0"/>
              <a:t> poslovne uspešnosti, če je ta dogovorjena s kolektivno pogodbo ali pogodbo o zaposlitvi.</a:t>
            </a:r>
          </a:p>
          <a:p>
            <a:pPr algn="just"/>
            <a:endParaRPr lang="sl-SI" dirty="0">
              <a:solidFill>
                <a:srgbClr val="FF0000"/>
              </a:solidFill>
            </a:endParaRPr>
          </a:p>
          <a:p>
            <a:pPr marL="285750" indent="-285750" algn="just">
              <a:buFont typeface="Arial" panose="020B0604020202020204" pitchFamily="34" charset="0"/>
              <a:buChar char="•"/>
            </a:pPr>
            <a:r>
              <a:rPr lang="sl-SI" dirty="0">
                <a:solidFill>
                  <a:srgbClr val="FF0000"/>
                </a:solidFill>
              </a:rPr>
              <a:t>Plača = </a:t>
            </a:r>
            <a:r>
              <a:rPr lang="sl-SI" dirty="0"/>
              <a:t>osnovna plača + del plače za delovno uspešnost + dodatki + del plače za poslovno uspešnost (če je dogovorjeno s KP/PZ).</a:t>
            </a:r>
          </a:p>
          <a:p>
            <a:pPr algn="just"/>
            <a:endParaRPr lang="sl-SI" sz="1400" dirty="0"/>
          </a:p>
          <a:p>
            <a:pPr marL="285750" indent="-285750" algn="just">
              <a:buFont typeface="Arial" panose="020B0604020202020204" pitchFamily="34" charset="0"/>
              <a:buChar char="•"/>
            </a:pPr>
            <a:r>
              <a:rPr lang="sl-SI" dirty="0"/>
              <a:t>Koliko najmanj mora znašati osnovna plača delavca?</a:t>
            </a:r>
          </a:p>
          <a:p>
            <a:pPr marL="285750" indent="-285750" algn="just">
              <a:buFont typeface="Arial" panose="020B0604020202020204" pitchFamily="34" charset="0"/>
              <a:buChar char="•"/>
            </a:pPr>
            <a:endParaRPr lang="sl-SI" dirty="0"/>
          </a:p>
          <a:p>
            <a:pPr marL="285750" indent="-285750" algn="just">
              <a:buFont typeface="Arial" panose="020B0604020202020204" pitchFamily="34" charset="0"/>
              <a:buChar char="•"/>
            </a:pPr>
            <a:r>
              <a:rPr lang="sl-SI" dirty="0"/>
              <a:t>Minimalna plača za delo opravljeno od 1. 1. do 31. 12. 2022 je 1.074,43 eur.</a:t>
            </a:r>
          </a:p>
          <a:p>
            <a:pPr algn="just"/>
            <a:endParaRPr lang="sl-SI" dirty="0"/>
          </a:p>
          <a:p>
            <a:pPr algn="just"/>
            <a:endParaRPr lang="sl-SI" dirty="0"/>
          </a:p>
          <a:p>
            <a:pPr algn="ctr"/>
            <a:endParaRPr lang="en-US" sz="1800" b="1" dirty="0">
              <a:solidFill>
                <a:srgbClr val="FF0000"/>
              </a:solidFill>
            </a:endParaRPr>
          </a:p>
          <a:p>
            <a:endParaRPr lang="en-US" dirty="0"/>
          </a:p>
        </p:txBody>
      </p:sp>
      <p:pic>
        <p:nvPicPr>
          <p:cNvPr id="3" name="Slika 2">
            <a:extLst>
              <a:ext uri="{FF2B5EF4-FFF2-40B4-BE49-F238E27FC236}">
                <a16:creationId xmlns:a16="http://schemas.microsoft.com/office/drawing/2014/main" id="{9368E83F-0BA4-5A2E-1EBE-275ED55D38E1}"/>
              </a:ext>
            </a:extLst>
          </p:cNvPr>
          <p:cNvPicPr>
            <a:picLocks noChangeAspect="1"/>
          </p:cNvPicPr>
          <p:nvPr/>
        </p:nvPicPr>
        <p:blipFill>
          <a:blip r:embed="rId2"/>
          <a:stretch>
            <a:fillRect/>
          </a:stretch>
        </p:blipFill>
        <p:spPr>
          <a:xfrm>
            <a:off x="141406" y="-21331"/>
            <a:ext cx="2085937" cy="1773238"/>
          </a:xfrm>
          <a:prstGeom prst="rect">
            <a:avLst/>
          </a:prstGeom>
        </p:spPr>
      </p:pic>
      <p:pic>
        <p:nvPicPr>
          <p:cNvPr id="4" name="Slika 3" descr="Slika, ki vsebuje besede besedilo&#10;&#10;Opis je samodejno ustvarjen">
            <a:extLst>
              <a:ext uri="{FF2B5EF4-FFF2-40B4-BE49-F238E27FC236}">
                <a16:creationId xmlns:a16="http://schemas.microsoft.com/office/drawing/2014/main" id="{F978A6B6-21E3-0609-8392-4A2ADF958D95}"/>
              </a:ext>
            </a:extLst>
          </p:cNvPr>
          <p:cNvPicPr>
            <a:picLocks noChangeAspect="1"/>
          </p:cNvPicPr>
          <p:nvPr/>
        </p:nvPicPr>
        <p:blipFill>
          <a:blip r:embed="rId3"/>
          <a:stretch>
            <a:fillRect/>
          </a:stretch>
        </p:blipFill>
        <p:spPr>
          <a:xfrm>
            <a:off x="2223768" y="664469"/>
            <a:ext cx="1691640" cy="590204"/>
          </a:xfrm>
          <a:prstGeom prst="rect">
            <a:avLst/>
          </a:prstGeom>
        </p:spPr>
      </p:pic>
      <p:pic>
        <p:nvPicPr>
          <p:cNvPr id="5" name="Slika 4" descr="Slika, ki vsebuje besede besedilo&#10;&#10;Opis je samodejno ustvarjen">
            <a:extLst>
              <a:ext uri="{FF2B5EF4-FFF2-40B4-BE49-F238E27FC236}">
                <a16:creationId xmlns:a16="http://schemas.microsoft.com/office/drawing/2014/main" id="{F8E63AB6-4173-F912-287B-72613E1844BC}"/>
              </a:ext>
            </a:extLst>
          </p:cNvPr>
          <p:cNvPicPr>
            <a:picLocks noChangeAspect="1"/>
          </p:cNvPicPr>
          <p:nvPr/>
        </p:nvPicPr>
        <p:blipFill>
          <a:blip r:embed="rId4"/>
          <a:stretch>
            <a:fillRect/>
          </a:stretch>
        </p:blipFill>
        <p:spPr>
          <a:xfrm>
            <a:off x="4309705" y="626731"/>
            <a:ext cx="2993395" cy="627942"/>
          </a:xfrm>
          <a:prstGeom prst="rect">
            <a:avLst/>
          </a:prstGeom>
        </p:spPr>
      </p:pic>
    </p:spTree>
    <p:extLst>
      <p:ext uri="{BB962C8B-B14F-4D97-AF65-F5344CB8AC3E}">
        <p14:creationId xmlns:p14="http://schemas.microsoft.com/office/powerpoint/2010/main" val="42266624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jeZBesedilom 1">
            <a:extLst>
              <a:ext uri="{FF2B5EF4-FFF2-40B4-BE49-F238E27FC236}">
                <a16:creationId xmlns:a16="http://schemas.microsoft.com/office/drawing/2014/main" id="{ABC7D24E-A0BA-BEB6-7D58-196ACBF5ECC2}"/>
              </a:ext>
            </a:extLst>
          </p:cNvPr>
          <p:cNvSpPr txBox="1"/>
          <p:nvPr/>
        </p:nvSpPr>
        <p:spPr>
          <a:xfrm>
            <a:off x="412683" y="1296799"/>
            <a:ext cx="7861433" cy="6463308"/>
          </a:xfrm>
          <a:prstGeom prst="rect">
            <a:avLst/>
          </a:prstGeom>
          <a:noFill/>
        </p:spPr>
        <p:txBody>
          <a:bodyPr wrap="square" rtlCol="0">
            <a:spAutoFit/>
          </a:bodyPr>
          <a:lstStyle/>
          <a:p>
            <a:r>
              <a:rPr lang="sl-SI" b="1" dirty="0">
                <a:solidFill>
                  <a:srgbClr val="FF0000"/>
                </a:solidFill>
              </a:rPr>
              <a:t>OSNOVNA PLAČA</a:t>
            </a:r>
          </a:p>
          <a:p>
            <a:endParaRPr lang="sl-SI" dirty="0"/>
          </a:p>
          <a:p>
            <a:pPr marL="285750" indent="-285750">
              <a:buFont typeface="Arial" panose="020B0604020202020204" pitchFamily="34" charset="0"/>
              <a:buChar char="•"/>
            </a:pPr>
            <a:r>
              <a:rPr lang="sl-SI" dirty="0"/>
              <a:t>Osnovna plača je del (mesečne) plače.</a:t>
            </a:r>
          </a:p>
          <a:p>
            <a:pPr marL="285750" indent="-285750">
              <a:buFont typeface="Arial" panose="020B0604020202020204" pitchFamily="34" charset="0"/>
              <a:buChar char="•"/>
            </a:pPr>
            <a:endParaRPr lang="sl-SI" dirty="0"/>
          </a:p>
          <a:p>
            <a:pPr marL="285750" indent="-285750">
              <a:buFont typeface="Arial" panose="020B0604020202020204" pitchFamily="34" charset="0"/>
              <a:buChar char="•"/>
            </a:pPr>
            <a:r>
              <a:rPr lang="sl-SI" dirty="0"/>
              <a:t>Osnovna plača se določi upoštevaje zahtevnost dela, za katerega je delavec sklenil  pogodbo o zaposlitvi (127/1 ZDR-1).</a:t>
            </a:r>
          </a:p>
          <a:p>
            <a:endParaRPr lang="sl-SI" dirty="0"/>
          </a:p>
          <a:p>
            <a:pPr marL="285750" indent="-285750">
              <a:buFont typeface="Arial" panose="020B0604020202020204" pitchFamily="34" charset="0"/>
              <a:buChar char="•"/>
            </a:pPr>
            <a:r>
              <a:rPr lang="sl-SI" dirty="0"/>
              <a:t>Znesek osnovne plače v EUR je obvezna sestavina pogodbe o zaposlitvi.</a:t>
            </a:r>
          </a:p>
          <a:p>
            <a:endParaRPr lang="sl-SI" dirty="0"/>
          </a:p>
          <a:p>
            <a:pPr marL="285750" indent="-285750">
              <a:buFont typeface="Arial" panose="020B0604020202020204" pitchFamily="34" charset="0"/>
              <a:buChar char="•"/>
            </a:pPr>
            <a:r>
              <a:rPr lang="sl-SI" dirty="0"/>
              <a:t>Ker imamo sistem bruto zneskov, je pravilno, da je določena v bruto I znesku in v EUR.</a:t>
            </a:r>
          </a:p>
          <a:p>
            <a:endParaRPr lang="sl-SI" dirty="0"/>
          </a:p>
          <a:p>
            <a:pPr marL="285750" indent="-285750">
              <a:buFont typeface="Arial" panose="020B0604020202020204" pitchFamily="34" charset="0"/>
              <a:buChar char="•"/>
            </a:pPr>
            <a:r>
              <a:rPr lang="sl-SI" dirty="0"/>
              <a:t>Poznamo fiksen (174 ur/mesec) in dejanski obračun plače.</a:t>
            </a:r>
          </a:p>
          <a:p>
            <a:endParaRPr lang="sl-SI" dirty="0"/>
          </a:p>
          <a:p>
            <a:pPr marL="285750" indent="-285750">
              <a:buFont typeface="Arial" panose="020B0604020202020204" pitchFamily="34" charset="0"/>
              <a:buChar char="•"/>
            </a:pPr>
            <a:r>
              <a:rPr lang="sl-SI" dirty="0"/>
              <a:t>Možni načini določanja osnovne plače v pogodbi o zaposlitvi:</a:t>
            </a:r>
          </a:p>
          <a:p>
            <a:pPr marL="285750" indent="-285750">
              <a:buFontTx/>
              <a:buChar char="-"/>
            </a:pPr>
            <a:r>
              <a:rPr lang="sl-SI" dirty="0"/>
              <a:t>Osnovna mesečna plača znaša 1.500 EUR bruto,</a:t>
            </a:r>
          </a:p>
          <a:p>
            <a:pPr marL="285750" indent="-285750">
              <a:buFontTx/>
              <a:buChar char="-"/>
            </a:pPr>
            <a:r>
              <a:rPr lang="sl-SI" dirty="0"/>
              <a:t>Osnovna mesečna plača za 174 ur znaša 1.500 EUR bruto,</a:t>
            </a:r>
          </a:p>
          <a:p>
            <a:pPr marL="285750" indent="-285750">
              <a:buFontTx/>
              <a:buChar char="-"/>
            </a:pPr>
            <a:r>
              <a:rPr lang="sl-SI" dirty="0"/>
              <a:t>Osnovna mesečna plača, določena v mesecu sklenitve te pogodbe je 1.500 EUR bruto, …</a:t>
            </a:r>
            <a:r>
              <a:rPr lang="sl-SI" sz="1800" dirty="0"/>
              <a:t> </a:t>
            </a:r>
          </a:p>
          <a:p>
            <a:pPr marL="285750" indent="-285750">
              <a:buFont typeface="Arial" panose="020B0604020202020204" pitchFamily="34" charset="0"/>
              <a:buChar char="•"/>
            </a:pPr>
            <a:endParaRPr lang="sl-SI" sz="1800" dirty="0"/>
          </a:p>
          <a:p>
            <a:endParaRPr lang="sl-SI" dirty="0"/>
          </a:p>
          <a:p>
            <a:endParaRPr lang="sl-SI" dirty="0"/>
          </a:p>
          <a:p>
            <a:endParaRPr lang="sl-SI" dirty="0"/>
          </a:p>
          <a:p>
            <a:endParaRPr lang="sl-SI" dirty="0"/>
          </a:p>
          <a:p>
            <a:endParaRPr lang="sl-SI" dirty="0"/>
          </a:p>
          <a:p>
            <a:endParaRPr lang="sl-SI" dirty="0"/>
          </a:p>
          <a:p>
            <a:endParaRPr lang="sl-SI" dirty="0"/>
          </a:p>
          <a:p>
            <a:endParaRPr lang="sl-SI" dirty="0"/>
          </a:p>
          <a:p>
            <a:endParaRPr lang="sl-SI" dirty="0"/>
          </a:p>
          <a:p>
            <a:endParaRPr lang="sl-SI" dirty="0"/>
          </a:p>
          <a:p>
            <a:endParaRPr lang="sl-SI" dirty="0"/>
          </a:p>
        </p:txBody>
      </p:sp>
      <p:pic>
        <p:nvPicPr>
          <p:cNvPr id="3" name="Slika 2">
            <a:extLst>
              <a:ext uri="{FF2B5EF4-FFF2-40B4-BE49-F238E27FC236}">
                <a16:creationId xmlns:a16="http://schemas.microsoft.com/office/drawing/2014/main" id="{1DB24F42-5944-5730-E7E9-20DF69CDE7DF}"/>
              </a:ext>
            </a:extLst>
          </p:cNvPr>
          <p:cNvPicPr>
            <a:picLocks noChangeAspect="1"/>
          </p:cNvPicPr>
          <p:nvPr/>
        </p:nvPicPr>
        <p:blipFill>
          <a:blip r:embed="rId2"/>
          <a:stretch>
            <a:fillRect/>
          </a:stretch>
        </p:blipFill>
        <p:spPr>
          <a:xfrm>
            <a:off x="141406" y="-21331"/>
            <a:ext cx="2085937" cy="1773238"/>
          </a:xfrm>
          <a:prstGeom prst="rect">
            <a:avLst/>
          </a:prstGeom>
        </p:spPr>
      </p:pic>
      <p:pic>
        <p:nvPicPr>
          <p:cNvPr id="4" name="Slika 3" descr="Slika, ki vsebuje besede besedilo&#10;&#10;Opis je samodejno ustvarjen">
            <a:extLst>
              <a:ext uri="{FF2B5EF4-FFF2-40B4-BE49-F238E27FC236}">
                <a16:creationId xmlns:a16="http://schemas.microsoft.com/office/drawing/2014/main" id="{EC713AF2-7E4C-823A-867D-1988B7789E00}"/>
              </a:ext>
            </a:extLst>
          </p:cNvPr>
          <p:cNvPicPr>
            <a:picLocks noChangeAspect="1"/>
          </p:cNvPicPr>
          <p:nvPr/>
        </p:nvPicPr>
        <p:blipFill>
          <a:blip r:embed="rId3"/>
          <a:stretch>
            <a:fillRect/>
          </a:stretch>
        </p:blipFill>
        <p:spPr>
          <a:xfrm>
            <a:off x="2223768" y="664469"/>
            <a:ext cx="1691640" cy="590204"/>
          </a:xfrm>
          <a:prstGeom prst="rect">
            <a:avLst/>
          </a:prstGeom>
        </p:spPr>
      </p:pic>
      <p:pic>
        <p:nvPicPr>
          <p:cNvPr id="5" name="Slika 4" descr="Slika, ki vsebuje besede besedilo&#10;&#10;Opis je samodejno ustvarjen">
            <a:extLst>
              <a:ext uri="{FF2B5EF4-FFF2-40B4-BE49-F238E27FC236}">
                <a16:creationId xmlns:a16="http://schemas.microsoft.com/office/drawing/2014/main" id="{596917C6-D543-BC3D-5968-6FC0B9DA728D}"/>
              </a:ext>
            </a:extLst>
          </p:cNvPr>
          <p:cNvPicPr>
            <a:picLocks noChangeAspect="1"/>
          </p:cNvPicPr>
          <p:nvPr/>
        </p:nvPicPr>
        <p:blipFill>
          <a:blip r:embed="rId4"/>
          <a:stretch>
            <a:fillRect/>
          </a:stretch>
        </p:blipFill>
        <p:spPr>
          <a:xfrm>
            <a:off x="4309705" y="626731"/>
            <a:ext cx="2993395" cy="627942"/>
          </a:xfrm>
          <a:prstGeom prst="rect">
            <a:avLst/>
          </a:prstGeom>
        </p:spPr>
      </p:pic>
    </p:spTree>
    <p:extLst>
      <p:ext uri="{BB962C8B-B14F-4D97-AF65-F5344CB8AC3E}">
        <p14:creationId xmlns:p14="http://schemas.microsoft.com/office/powerpoint/2010/main" val="41975552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jeZBesedilom 1">
            <a:extLst>
              <a:ext uri="{FF2B5EF4-FFF2-40B4-BE49-F238E27FC236}">
                <a16:creationId xmlns:a16="http://schemas.microsoft.com/office/drawing/2014/main" id="{E3021888-05E1-174E-E7D2-DC18433D560D}"/>
              </a:ext>
            </a:extLst>
          </p:cNvPr>
          <p:cNvSpPr txBox="1"/>
          <p:nvPr/>
        </p:nvSpPr>
        <p:spPr>
          <a:xfrm>
            <a:off x="586099" y="1462292"/>
            <a:ext cx="7971801" cy="8956298"/>
          </a:xfrm>
          <a:prstGeom prst="rect">
            <a:avLst/>
          </a:prstGeom>
          <a:noFill/>
        </p:spPr>
        <p:txBody>
          <a:bodyPr wrap="square" rtlCol="0">
            <a:spAutoFit/>
          </a:bodyPr>
          <a:lstStyle/>
          <a:p>
            <a:r>
              <a:rPr lang="sl-SI" b="1" dirty="0">
                <a:solidFill>
                  <a:srgbClr val="FF0000"/>
                </a:solidFill>
              </a:rPr>
              <a:t>Rok izplačila plače – plačilni dan (134. člen ZDR-1):</a:t>
            </a:r>
          </a:p>
          <a:p>
            <a:endParaRPr lang="sl-SI" dirty="0"/>
          </a:p>
          <a:p>
            <a:pPr marL="285750" indent="-285750">
              <a:buFont typeface="Arial" panose="020B0604020202020204" pitchFamily="34" charset="0"/>
              <a:buChar char="•"/>
            </a:pPr>
            <a:r>
              <a:rPr lang="sl-SI" dirty="0"/>
              <a:t>Določilo o plačilnem obdobju in plačilnem dnevu je obvezna sestavina pogodbe o zaposlitvi. Lahko pa se delodajalec sklicuje na veljavne zakone, kolektivne pogodbe dejavnosti oziroma splošne akte delodajalca.</a:t>
            </a:r>
          </a:p>
          <a:p>
            <a:endParaRPr lang="sl-SI" dirty="0"/>
          </a:p>
          <a:p>
            <a:pPr marL="285750" indent="-285750">
              <a:buFont typeface="Arial" panose="020B0604020202020204" pitchFamily="34" charset="0"/>
              <a:buChar char="•"/>
            </a:pPr>
            <a:r>
              <a:rPr lang="sl-SI" dirty="0"/>
              <a:t>Najdaljše plačilo obdobje je en mesec.</a:t>
            </a:r>
          </a:p>
          <a:p>
            <a:endParaRPr lang="sl-SI" dirty="0"/>
          </a:p>
          <a:p>
            <a:pPr marL="285750" indent="-285750">
              <a:buFont typeface="Arial" panose="020B0604020202020204" pitchFamily="34" charset="0"/>
              <a:buChar char="•"/>
            </a:pPr>
            <a:r>
              <a:rPr lang="sl-SI" dirty="0"/>
              <a:t>Plača se izplača najkasneje 18 dni po preteku plačilnega obdobja.</a:t>
            </a:r>
          </a:p>
          <a:p>
            <a:endParaRPr lang="sl-SI" dirty="0"/>
          </a:p>
          <a:p>
            <a:pPr marL="285750" indent="-285750">
              <a:buFont typeface="Arial" panose="020B0604020202020204" pitchFamily="34" charset="0"/>
              <a:buChar char="•"/>
            </a:pPr>
            <a:r>
              <a:rPr lang="sl-SI" dirty="0"/>
              <a:t>Če je plačilni dan dela prost dan, se plača izplača najkasneje prvi naslednji delovni dan.</a:t>
            </a:r>
          </a:p>
          <a:p>
            <a:endParaRPr lang="sl-SI" dirty="0"/>
          </a:p>
          <a:p>
            <a:pPr marL="285750" indent="-285750">
              <a:buFont typeface="Arial" panose="020B0604020202020204" pitchFamily="34" charset="0"/>
              <a:buChar char="•"/>
            </a:pPr>
            <a:r>
              <a:rPr lang="sl-SI" dirty="0"/>
              <a:t>Delavci morajo biti vnaprej obveščeni o plačilnem dnevu in vsakokratni spremembi le-tega na pri delodajalcu običajen način.</a:t>
            </a:r>
          </a:p>
          <a:p>
            <a:endParaRPr lang="sl-SI" dirty="0"/>
          </a:p>
          <a:p>
            <a:pPr marL="285750" indent="-285750">
              <a:buFont typeface="Arial" panose="020B0604020202020204" pitchFamily="34" charset="0"/>
              <a:buChar char="•"/>
            </a:pPr>
            <a:r>
              <a:rPr lang="sl-SI" dirty="0"/>
              <a:t>Delavcu mora biti na razpolago na določen plačilni dan.</a:t>
            </a:r>
          </a:p>
          <a:p>
            <a:endParaRPr lang="sl-SI" dirty="0"/>
          </a:p>
          <a:p>
            <a:pPr marL="285750" indent="-285750">
              <a:buFont typeface="Arial" panose="020B0604020202020204" pitchFamily="34" charset="0"/>
              <a:buChar char="•"/>
            </a:pPr>
            <a:r>
              <a:rPr lang="sl-SI" dirty="0"/>
              <a:t>Plača je lahko izplačana tudi v več delih.</a:t>
            </a:r>
          </a:p>
          <a:p>
            <a:pPr marL="285750" indent="-285750">
              <a:buFont typeface="Arial" panose="020B0604020202020204" pitchFamily="34" charset="0"/>
              <a:buChar char="•"/>
            </a:pPr>
            <a:endParaRPr lang="sl-SI" dirty="0"/>
          </a:p>
          <a:p>
            <a:pPr marL="285750" indent="-285750">
              <a:buFont typeface="Arial" panose="020B0604020202020204" pitchFamily="34" charset="0"/>
              <a:buChar char="•"/>
            </a:pPr>
            <a:r>
              <a:rPr lang="sl-SI" dirty="0"/>
              <a:t>Od katerega dne dalje tečejo ZZO, če je plačilni dan 5. v mesecu?</a:t>
            </a:r>
          </a:p>
          <a:p>
            <a:pPr marL="285750" indent="-285750">
              <a:buFont typeface="Arial" panose="020B0604020202020204" pitchFamily="34" charset="0"/>
              <a:buChar char="•"/>
            </a:pPr>
            <a:endParaRPr lang="sl-SI" dirty="0"/>
          </a:p>
          <a:p>
            <a:pPr marL="285750" indent="-285750">
              <a:buFont typeface="Arial" panose="020B0604020202020204" pitchFamily="34" charset="0"/>
              <a:buChar char="•"/>
            </a:pPr>
            <a:endParaRPr lang="sl-SI" dirty="0"/>
          </a:p>
          <a:p>
            <a:endParaRPr lang="sl-SI" dirty="0"/>
          </a:p>
          <a:p>
            <a:endParaRPr lang="sl-SI" dirty="0"/>
          </a:p>
          <a:p>
            <a:endParaRPr lang="sl-SI" dirty="0"/>
          </a:p>
          <a:p>
            <a:endParaRPr lang="sl-SI" dirty="0"/>
          </a:p>
          <a:p>
            <a:endParaRPr lang="sl-SI" dirty="0"/>
          </a:p>
          <a:p>
            <a:endParaRPr lang="sl-SI" dirty="0"/>
          </a:p>
          <a:p>
            <a:endParaRPr lang="sl-SI" dirty="0"/>
          </a:p>
          <a:p>
            <a:endParaRPr lang="sl-SI" dirty="0"/>
          </a:p>
          <a:p>
            <a:endParaRPr lang="sl-SI" dirty="0"/>
          </a:p>
        </p:txBody>
      </p:sp>
      <p:pic>
        <p:nvPicPr>
          <p:cNvPr id="3" name="Slika 2">
            <a:extLst>
              <a:ext uri="{FF2B5EF4-FFF2-40B4-BE49-F238E27FC236}">
                <a16:creationId xmlns:a16="http://schemas.microsoft.com/office/drawing/2014/main" id="{6923C928-CFD4-7222-2EBB-2F7E7CDE92C3}"/>
              </a:ext>
            </a:extLst>
          </p:cNvPr>
          <p:cNvPicPr>
            <a:picLocks noChangeAspect="1"/>
          </p:cNvPicPr>
          <p:nvPr/>
        </p:nvPicPr>
        <p:blipFill>
          <a:blip r:embed="rId2"/>
          <a:stretch>
            <a:fillRect/>
          </a:stretch>
        </p:blipFill>
        <p:spPr>
          <a:xfrm>
            <a:off x="141406" y="-21331"/>
            <a:ext cx="2085937" cy="1773238"/>
          </a:xfrm>
          <a:prstGeom prst="rect">
            <a:avLst/>
          </a:prstGeom>
        </p:spPr>
      </p:pic>
      <p:pic>
        <p:nvPicPr>
          <p:cNvPr id="4" name="Slika 3" descr="Slika, ki vsebuje besede besedilo&#10;&#10;Opis je samodejno ustvarjen">
            <a:extLst>
              <a:ext uri="{FF2B5EF4-FFF2-40B4-BE49-F238E27FC236}">
                <a16:creationId xmlns:a16="http://schemas.microsoft.com/office/drawing/2014/main" id="{633066DD-A522-A474-8359-2BE2288D6231}"/>
              </a:ext>
            </a:extLst>
          </p:cNvPr>
          <p:cNvPicPr>
            <a:picLocks noChangeAspect="1"/>
          </p:cNvPicPr>
          <p:nvPr/>
        </p:nvPicPr>
        <p:blipFill>
          <a:blip r:embed="rId3"/>
          <a:stretch>
            <a:fillRect/>
          </a:stretch>
        </p:blipFill>
        <p:spPr>
          <a:xfrm>
            <a:off x="2223768" y="664469"/>
            <a:ext cx="1691640" cy="590204"/>
          </a:xfrm>
          <a:prstGeom prst="rect">
            <a:avLst/>
          </a:prstGeom>
        </p:spPr>
      </p:pic>
      <p:pic>
        <p:nvPicPr>
          <p:cNvPr id="5" name="Slika 4" descr="Slika, ki vsebuje besede besedilo&#10;&#10;Opis je samodejno ustvarjen">
            <a:extLst>
              <a:ext uri="{FF2B5EF4-FFF2-40B4-BE49-F238E27FC236}">
                <a16:creationId xmlns:a16="http://schemas.microsoft.com/office/drawing/2014/main" id="{7B641530-6119-C281-9B46-E0280B18ED48}"/>
              </a:ext>
            </a:extLst>
          </p:cNvPr>
          <p:cNvPicPr>
            <a:picLocks noChangeAspect="1"/>
          </p:cNvPicPr>
          <p:nvPr/>
        </p:nvPicPr>
        <p:blipFill>
          <a:blip r:embed="rId4"/>
          <a:stretch>
            <a:fillRect/>
          </a:stretch>
        </p:blipFill>
        <p:spPr>
          <a:xfrm>
            <a:off x="4309705" y="626731"/>
            <a:ext cx="2993395" cy="627942"/>
          </a:xfrm>
          <a:prstGeom prst="rect">
            <a:avLst/>
          </a:prstGeom>
        </p:spPr>
      </p:pic>
    </p:spTree>
    <p:extLst>
      <p:ext uri="{BB962C8B-B14F-4D97-AF65-F5344CB8AC3E}">
        <p14:creationId xmlns:p14="http://schemas.microsoft.com/office/powerpoint/2010/main" val="10472203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jeZBesedilom 1">
            <a:extLst>
              <a:ext uri="{FF2B5EF4-FFF2-40B4-BE49-F238E27FC236}">
                <a16:creationId xmlns:a16="http://schemas.microsoft.com/office/drawing/2014/main" id="{FC4538C4-1025-E62B-F1BD-C5DB62D9B781}"/>
              </a:ext>
            </a:extLst>
          </p:cNvPr>
          <p:cNvSpPr txBox="1"/>
          <p:nvPr/>
        </p:nvSpPr>
        <p:spPr>
          <a:xfrm>
            <a:off x="473131" y="1441566"/>
            <a:ext cx="7434349" cy="5909310"/>
          </a:xfrm>
          <a:prstGeom prst="rect">
            <a:avLst/>
          </a:prstGeom>
          <a:noFill/>
        </p:spPr>
        <p:txBody>
          <a:bodyPr wrap="square" rtlCol="0">
            <a:spAutoFit/>
          </a:bodyPr>
          <a:lstStyle/>
          <a:p>
            <a:r>
              <a:rPr lang="sl-SI" b="1" dirty="0">
                <a:solidFill>
                  <a:srgbClr val="FF0000"/>
                </a:solidFill>
              </a:rPr>
              <a:t>Način izplačila plače (135. člen ZDR-1):</a:t>
            </a:r>
          </a:p>
          <a:p>
            <a:endParaRPr lang="sl-SI" dirty="0">
              <a:solidFill>
                <a:srgbClr val="FF0000"/>
              </a:solidFill>
            </a:endParaRPr>
          </a:p>
          <a:p>
            <a:pPr marL="285750" indent="-285750">
              <a:buFont typeface="Arial" panose="020B0604020202020204" pitchFamily="34" charset="0"/>
              <a:buChar char="•"/>
            </a:pPr>
            <a:r>
              <a:rPr lang="sl-SI" dirty="0"/>
              <a:t>Določilo o načinu izplačila plače je obvezna sestavina pogodbe o zaposlitvi. Lahko pa se delodajalec sklicuje na veljavne zakone, kolektivne pogodbe dejavnosti oziroma splošne akte delodajalca.</a:t>
            </a:r>
          </a:p>
          <a:p>
            <a:endParaRPr lang="sl-SI" dirty="0"/>
          </a:p>
          <a:p>
            <a:pPr marL="285750" indent="-285750">
              <a:buFont typeface="Arial" panose="020B0604020202020204" pitchFamily="34" charset="0"/>
              <a:buChar char="•"/>
            </a:pPr>
            <a:r>
              <a:rPr lang="sl-SI" dirty="0"/>
              <a:t>Plača mora biti delavcu izplačana preko bančnega računa (v Sloveniji ali tujini).</a:t>
            </a:r>
          </a:p>
          <a:p>
            <a:endParaRPr lang="sl-SI" dirty="0"/>
          </a:p>
          <a:p>
            <a:pPr marL="285750" indent="-285750">
              <a:buFont typeface="Arial" panose="020B0604020202020204" pitchFamily="34" charset="0"/>
              <a:buChar char="•"/>
            </a:pPr>
            <a:r>
              <a:rPr lang="sl-SI" dirty="0"/>
              <a:t>S kolektivno pogodbo dejavnosti se lahko določi drugačen način izplačila, vendar le glede povračila stroškov v zvezi z delom in drugih prejemkov delavca.</a:t>
            </a:r>
          </a:p>
          <a:p>
            <a:pPr marL="285750" indent="-285750">
              <a:buFont typeface="Arial" panose="020B0604020202020204" pitchFamily="34" charset="0"/>
              <a:buChar char="•"/>
            </a:pPr>
            <a:endParaRPr lang="sl-SI" dirty="0"/>
          </a:p>
          <a:p>
            <a:pPr marL="285750" indent="-285750">
              <a:buFont typeface="Arial" panose="020B0604020202020204" pitchFamily="34" charset="0"/>
              <a:buChar char="•"/>
            </a:pPr>
            <a:r>
              <a:rPr lang="sl-SI" dirty="0"/>
              <a:t>Izplačilo v gotovini na roke ni zakonito.</a:t>
            </a:r>
          </a:p>
          <a:p>
            <a:pPr marL="285750" indent="-285750">
              <a:buFont typeface="Arial" panose="020B0604020202020204" pitchFamily="34" charset="0"/>
              <a:buChar char="•"/>
            </a:pPr>
            <a:endParaRPr lang="sl-SI" dirty="0"/>
          </a:p>
          <a:p>
            <a:pPr marL="285750" indent="-285750">
              <a:buFont typeface="Arial" panose="020B0604020202020204" pitchFamily="34" charset="0"/>
              <a:buChar char="•"/>
            </a:pPr>
            <a:r>
              <a:rPr lang="sl-SI" dirty="0"/>
              <a:t>Ali delodajalec lahko ob soglasju delavca plačo izplača na ženin račun?</a:t>
            </a:r>
          </a:p>
          <a:p>
            <a:endParaRPr lang="sl-SI" dirty="0"/>
          </a:p>
          <a:p>
            <a:pPr marL="285750" indent="-285750">
              <a:buFont typeface="Arial" panose="020B0604020202020204" pitchFamily="34" charset="0"/>
              <a:buChar char="•"/>
            </a:pPr>
            <a:endParaRPr lang="sl-SI" dirty="0"/>
          </a:p>
          <a:p>
            <a:endParaRPr lang="sl-SI" dirty="0"/>
          </a:p>
          <a:p>
            <a:endParaRPr lang="sl-SI" dirty="0"/>
          </a:p>
          <a:p>
            <a:endParaRPr lang="sl-SI" dirty="0"/>
          </a:p>
        </p:txBody>
      </p:sp>
      <p:pic>
        <p:nvPicPr>
          <p:cNvPr id="3" name="Slika 2">
            <a:extLst>
              <a:ext uri="{FF2B5EF4-FFF2-40B4-BE49-F238E27FC236}">
                <a16:creationId xmlns:a16="http://schemas.microsoft.com/office/drawing/2014/main" id="{8DAB8D3C-A008-0407-0AB5-E532B45B9243}"/>
              </a:ext>
            </a:extLst>
          </p:cNvPr>
          <p:cNvPicPr>
            <a:picLocks noChangeAspect="1"/>
          </p:cNvPicPr>
          <p:nvPr/>
        </p:nvPicPr>
        <p:blipFill>
          <a:blip r:embed="rId2"/>
          <a:stretch>
            <a:fillRect/>
          </a:stretch>
        </p:blipFill>
        <p:spPr>
          <a:xfrm>
            <a:off x="141406" y="-21331"/>
            <a:ext cx="2085937" cy="1773238"/>
          </a:xfrm>
          <a:prstGeom prst="rect">
            <a:avLst/>
          </a:prstGeom>
        </p:spPr>
      </p:pic>
      <p:pic>
        <p:nvPicPr>
          <p:cNvPr id="4" name="Slika 3" descr="Slika, ki vsebuje besede besedilo&#10;&#10;Opis je samodejno ustvarjen">
            <a:extLst>
              <a:ext uri="{FF2B5EF4-FFF2-40B4-BE49-F238E27FC236}">
                <a16:creationId xmlns:a16="http://schemas.microsoft.com/office/drawing/2014/main" id="{DFD2ECFF-64E3-330E-85C2-29F982841D97}"/>
              </a:ext>
            </a:extLst>
          </p:cNvPr>
          <p:cNvPicPr>
            <a:picLocks noChangeAspect="1"/>
          </p:cNvPicPr>
          <p:nvPr/>
        </p:nvPicPr>
        <p:blipFill>
          <a:blip r:embed="rId3"/>
          <a:stretch>
            <a:fillRect/>
          </a:stretch>
        </p:blipFill>
        <p:spPr>
          <a:xfrm>
            <a:off x="2223768" y="664469"/>
            <a:ext cx="1691640" cy="590204"/>
          </a:xfrm>
          <a:prstGeom prst="rect">
            <a:avLst/>
          </a:prstGeom>
        </p:spPr>
      </p:pic>
      <p:pic>
        <p:nvPicPr>
          <p:cNvPr id="5" name="Slika 4" descr="Slika, ki vsebuje besede besedilo&#10;&#10;Opis je samodejno ustvarjen">
            <a:extLst>
              <a:ext uri="{FF2B5EF4-FFF2-40B4-BE49-F238E27FC236}">
                <a16:creationId xmlns:a16="http://schemas.microsoft.com/office/drawing/2014/main" id="{9E27317D-CFB2-6D86-D831-C422A58C3FFE}"/>
              </a:ext>
            </a:extLst>
          </p:cNvPr>
          <p:cNvPicPr>
            <a:picLocks noChangeAspect="1"/>
          </p:cNvPicPr>
          <p:nvPr/>
        </p:nvPicPr>
        <p:blipFill>
          <a:blip r:embed="rId4"/>
          <a:stretch>
            <a:fillRect/>
          </a:stretch>
        </p:blipFill>
        <p:spPr>
          <a:xfrm>
            <a:off x="4309705" y="626731"/>
            <a:ext cx="2993395" cy="627942"/>
          </a:xfrm>
          <a:prstGeom prst="rect">
            <a:avLst/>
          </a:prstGeom>
        </p:spPr>
      </p:pic>
    </p:spTree>
    <p:extLst>
      <p:ext uri="{BB962C8B-B14F-4D97-AF65-F5344CB8AC3E}">
        <p14:creationId xmlns:p14="http://schemas.microsoft.com/office/powerpoint/2010/main" val="9011242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jeZBesedilom 1">
            <a:extLst>
              <a:ext uri="{FF2B5EF4-FFF2-40B4-BE49-F238E27FC236}">
                <a16:creationId xmlns:a16="http://schemas.microsoft.com/office/drawing/2014/main" id="{7DE81525-8959-520C-F810-47F303C97FF7}"/>
              </a:ext>
            </a:extLst>
          </p:cNvPr>
          <p:cNvSpPr txBox="1"/>
          <p:nvPr/>
        </p:nvSpPr>
        <p:spPr>
          <a:xfrm>
            <a:off x="705828" y="328450"/>
            <a:ext cx="7845890" cy="6186309"/>
          </a:xfrm>
          <a:prstGeom prst="rect">
            <a:avLst/>
          </a:prstGeom>
          <a:noFill/>
        </p:spPr>
        <p:txBody>
          <a:bodyPr wrap="square" rtlCol="0">
            <a:spAutoFit/>
          </a:bodyPr>
          <a:lstStyle/>
          <a:p>
            <a:r>
              <a:rPr lang="sl-SI" b="1" dirty="0">
                <a:solidFill>
                  <a:srgbClr val="FF0000"/>
                </a:solidFill>
              </a:rPr>
              <a:t>Pisni obračun plače:</a:t>
            </a:r>
          </a:p>
          <a:p>
            <a:endParaRPr lang="sl-SI" dirty="0">
              <a:solidFill>
                <a:srgbClr val="FF0000"/>
              </a:solidFill>
            </a:endParaRPr>
          </a:p>
          <a:p>
            <a:pPr marL="285750" indent="-285750">
              <a:buFont typeface="Arial" panose="020B0604020202020204" pitchFamily="34" charset="0"/>
              <a:buChar char="•"/>
            </a:pPr>
            <a:r>
              <a:rPr lang="sl-SI" dirty="0"/>
              <a:t>Delodajalec je dolžan delavcu do konca plačilnega dne izdati pisni obračun plače. Mora biti podpisan s strani delodajalca?</a:t>
            </a:r>
          </a:p>
          <a:p>
            <a:endParaRPr lang="sl-SI" dirty="0"/>
          </a:p>
          <a:p>
            <a:pPr marL="285750" indent="-285750">
              <a:buFont typeface="Arial" panose="020B0604020202020204" pitchFamily="34" charset="0"/>
              <a:buChar char="•"/>
            </a:pPr>
            <a:r>
              <a:rPr lang="sl-SI" dirty="0"/>
              <a:t>Je verodostojna listina, na podlagi katere lahko delavec predlaga sodno izvršbo.</a:t>
            </a:r>
          </a:p>
          <a:p>
            <a:endParaRPr lang="sl-SI" dirty="0"/>
          </a:p>
          <a:p>
            <a:pPr marL="285750" indent="-285750">
              <a:buFont typeface="Arial" panose="020B0604020202020204" pitchFamily="34" charset="0"/>
              <a:buChar char="•"/>
            </a:pPr>
            <a:r>
              <a:rPr lang="sl-SI" dirty="0"/>
              <a:t>Delodajalec mora najkasneje do 31. januarja delavcu izdati pisni obračun plač in nadomestil plač za preteklo koledarsko leto, iz katerega sta razvidna tudi obračun in plačilo davkov in prispevkov (135/4 ZDR-1).</a:t>
            </a:r>
          </a:p>
          <a:p>
            <a:pPr marL="285750" indent="-285750">
              <a:buFont typeface="Arial" panose="020B0604020202020204" pitchFamily="34" charset="0"/>
              <a:buChar char="•"/>
            </a:pPr>
            <a:endParaRPr lang="sl-SI" dirty="0"/>
          </a:p>
          <a:p>
            <a:pPr marL="285750" indent="-285750">
              <a:buFont typeface="Arial" panose="020B0604020202020204" pitchFamily="34" charset="0"/>
              <a:buChar char="•"/>
            </a:pPr>
            <a:r>
              <a:rPr lang="sl-SI" dirty="0"/>
              <a:t>L</a:t>
            </a:r>
            <a:r>
              <a:rPr lang="sl-SI" sz="1400" dirty="0"/>
              <a:t>etno poročanje o izplačanih plačah v koledarskem letu po ZPIZ-2 (140/3 ZPIZ-2 in 337/4 ZDavP-2).</a:t>
            </a:r>
            <a:endParaRPr lang="sl-SI" dirty="0"/>
          </a:p>
          <a:p>
            <a:endParaRPr lang="sl-SI" dirty="0"/>
          </a:p>
          <a:p>
            <a:pPr marL="285750" indent="-285750">
              <a:buFont typeface="Arial" panose="020B0604020202020204" pitchFamily="34" charset="0"/>
              <a:buChar char="•"/>
            </a:pPr>
            <a:r>
              <a:rPr lang="sl-SI" dirty="0"/>
              <a:t>Iz obračuna morajo biti razvidni podatki o:</a:t>
            </a:r>
          </a:p>
          <a:p>
            <a:r>
              <a:rPr lang="sl-SI" dirty="0"/>
              <a:t>-      </a:t>
            </a:r>
            <a:r>
              <a:rPr lang="sl-SI" i="1" dirty="0"/>
              <a:t>delavcu in delodajalcu,</a:t>
            </a:r>
          </a:p>
          <a:p>
            <a:pPr marL="285750" indent="-285750">
              <a:buFontTx/>
              <a:buChar char="-"/>
            </a:pPr>
            <a:r>
              <a:rPr lang="sl-SI" i="1" dirty="0"/>
              <a:t>plači,</a:t>
            </a:r>
          </a:p>
          <a:p>
            <a:pPr marL="285750" indent="-285750">
              <a:buFontTx/>
              <a:buChar char="-"/>
            </a:pPr>
            <a:r>
              <a:rPr lang="sl-SI" i="1" dirty="0"/>
              <a:t>nadomestilu plače,</a:t>
            </a:r>
          </a:p>
          <a:p>
            <a:pPr marL="285750" indent="-285750">
              <a:buFontTx/>
              <a:buChar char="-"/>
            </a:pPr>
            <a:r>
              <a:rPr lang="sl-SI" i="1" dirty="0"/>
              <a:t>povračilu stroškov v zvezi z delom,</a:t>
            </a:r>
          </a:p>
          <a:p>
            <a:pPr marL="285750" indent="-285750">
              <a:buFontTx/>
              <a:buChar char="-"/>
            </a:pPr>
            <a:r>
              <a:rPr lang="sl-SI" i="1" dirty="0"/>
              <a:t>drugih prejemkih, do katerih je delavec upravičen,</a:t>
            </a:r>
          </a:p>
          <a:p>
            <a:pPr marL="285750" indent="-285750">
              <a:buFontTx/>
              <a:buChar char="-"/>
            </a:pPr>
            <a:r>
              <a:rPr lang="sl-SI" i="1" dirty="0"/>
              <a:t>obračunu in plačilu davkov in prispevkov</a:t>
            </a:r>
          </a:p>
          <a:p>
            <a:pPr marL="285750" indent="-285750">
              <a:buFontTx/>
              <a:buChar char="-"/>
            </a:pPr>
            <a:r>
              <a:rPr lang="sl-SI" i="1" dirty="0"/>
              <a:t>plačilnem dnevu.</a:t>
            </a:r>
          </a:p>
          <a:p>
            <a:endParaRPr lang="sl-SI" dirty="0"/>
          </a:p>
        </p:txBody>
      </p:sp>
      <p:pic>
        <p:nvPicPr>
          <p:cNvPr id="3" name="Slika 2">
            <a:extLst>
              <a:ext uri="{FF2B5EF4-FFF2-40B4-BE49-F238E27FC236}">
                <a16:creationId xmlns:a16="http://schemas.microsoft.com/office/drawing/2014/main" id="{DF59EA20-C269-5D0A-96CE-6E1858DCF108}"/>
              </a:ext>
            </a:extLst>
          </p:cNvPr>
          <p:cNvPicPr>
            <a:picLocks noChangeAspect="1"/>
          </p:cNvPicPr>
          <p:nvPr/>
        </p:nvPicPr>
        <p:blipFill>
          <a:blip r:embed="rId2"/>
          <a:stretch>
            <a:fillRect/>
          </a:stretch>
        </p:blipFill>
        <p:spPr>
          <a:xfrm>
            <a:off x="6801978" y="4741521"/>
            <a:ext cx="2085937" cy="1773238"/>
          </a:xfrm>
          <a:prstGeom prst="rect">
            <a:avLst/>
          </a:prstGeom>
        </p:spPr>
      </p:pic>
      <p:pic>
        <p:nvPicPr>
          <p:cNvPr id="4" name="Slika 3" descr="Slika, ki vsebuje besede besedilo&#10;&#10;Opis je samodejno ustvarjen">
            <a:extLst>
              <a:ext uri="{FF2B5EF4-FFF2-40B4-BE49-F238E27FC236}">
                <a16:creationId xmlns:a16="http://schemas.microsoft.com/office/drawing/2014/main" id="{C35045D0-9E92-8684-9461-BCE5529376B5}"/>
              </a:ext>
            </a:extLst>
          </p:cNvPr>
          <p:cNvPicPr>
            <a:picLocks noChangeAspect="1"/>
          </p:cNvPicPr>
          <p:nvPr/>
        </p:nvPicPr>
        <p:blipFill>
          <a:blip r:embed="rId3"/>
          <a:stretch>
            <a:fillRect/>
          </a:stretch>
        </p:blipFill>
        <p:spPr>
          <a:xfrm>
            <a:off x="3069588" y="217660"/>
            <a:ext cx="1691640" cy="590204"/>
          </a:xfrm>
          <a:prstGeom prst="rect">
            <a:avLst/>
          </a:prstGeom>
        </p:spPr>
      </p:pic>
      <p:pic>
        <p:nvPicPr>
          <p:cNvPr id="5" name="Slika 4" descr="Slika, ki vsebuje besede besedilo&#10;&#10;Opis je samodejno ustvarjen">
            <a:extLst>
              <a:ext uri="{FF2B5EF4-FFF2-40B4-BE49-F238E27FC236}">
                <a16:creationId xmlns:a16="http://schemas.microsoft.com/office/drawing/2014/main" id="{FC1EB0ED-D042-1653-763C-92E408E5061C}"/>
              </a:ext>
            </a:extLst>
          </p:cNvPr>
          <p:cNvPicPr>
            <a:picLocks noChangeAspect="1"/>
          </p:cNvPicPr>
          <p:nvPr/>
        </p:nvPicPr>
        <p:blipFill>
          <a:blip r:embed="rId4"/>
          <a:stretch>
            <a:fillRect/>
          </a:stretch>
        </p:blipFill>
        <p:spPr>
          <a:xfrm>
            <a:off x="5037068" y="198791"/>
            <a:ext cx="2993395" cy="627942"/>
          </a:xfrm>
          <a:prstGeom prst="rect">
            <a:avLst/>
          </a:prstGeom>
        </p:spPr>
      </p:pic>
    </p:spTree>
    <p:extLst>
      <p:ext uri="{BB962C8B-B14F-4D97-AF65-F5344CB8AC3E}">
        <p14:creationId xmlns:p14="http://schemas.microsoft.com/office/powerpoint/2010/main" val="20574949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jeZBesedilom 1">
            <a:extLst>
              <a:ext uri="{FF2B5EF4-FFF2-40B4-BE49-F238E27FC236}">
                <a16:creationId xmlns:a16="http://schemas.microsoft.com/office/drawing/2014/main" id="{57787237-7823-510F-AC50-D3B4EF0718AF}"/>
              </a:ext>
            </a:extLst>
          </p:cNvPr>
          <p:cNvSpPr txBox="1"/>
          <p:nvPr/>
        </p:nvSpPr>
        <p:spPr>
          <a:xfrm>
            <a:off x="442885" y="1408546"/>
            <a:ext cx="8056880" cy="5355312"/>
          </a:xfrm>
          <a:prstGeom prst="rect">
            <a:avLst/>
          </a:prstGeom>
          <a:noFill/>
        </p:spPr>
        <p:txBody>
          <a:bodyPr wrap="square" rtlCol="0">
            <a:spAutoFit/>
          </a:bodyPr>
          <a:lstStyle/>
          <a:p>
            <a:r>
              <a:rPr lang="sl-SI" dirty="0">
                <a:solidFill>
                  <a:srgbClr val="FF0000"/>
                </a:solidFill>
              </a:rPr>
              <a:t>ZAPOSLITEV TUJCA</a:t>
            </a:r>
          </a:p>
          <a:p>
            <a:endParaRPr lang="sl-SI" dirty="0"/>
          </a:p>
          <a:p>
            <a:r>
              <a:rPr lang="sl-SI" dirty="0"/>
              <a:t>Tujca lahko zaposli:</a:t>
            </a:r>
          </a:p>
          <a:p>
            <a:pPr>
              <a:buFont typeface="Arial" panose="020B0604020202020204" pitchFamily="34" charset="0"/>
              <a:buChar char="•"/>
            </a:pPr>
            <a:r>
              <a:rPr lang="sl-SI" dirty="0"/>
              <a:t> delodajalec, ki je registriran za opravljanje dejavnosti oziroma vpisan v register kmetijskih gospodarstev, najmanj šest mesecev pred vložitvijo prošnje vključen v obvezna socialna zavarovanja in je imel v vsakem od zadnjih šest mesecev pred vložitvijo vloge prilive iz naslova opravljanja dejavnosti najmanj v višini 10.000 eurov na transakcijski račun, odprt v Republiki Sloveniji;</a:t>
            </a:r>
          </a:p>
          <a:p>
            <a:pPr>
              <a:buFont typeface="Arial" panose="020B0604020202020204" pitchFamily="34" charset="0"/>
              <a:buChar char="•"/>
            </a:pPr>
            <a:r>
              <a:rPr lang="sl-SI" dirty="0"/>
              <a:t> delodajalec, ki je registriran manj kot šest mesecev mora pred vložitvijo prošnje investirati najmanj 50.000 eurov v dejavnost, v okviru katere bo tujec opravljal delo.</a:t>
            </a:r>
          </a:p>
          <a:p>
            <a:pPr>
              <a:buFont typeface="Arial" panose="020B0604020202020204" pitchFamily="34" charset="0"/>
              <a:buChar char="•"/>
            </a:pPr>
            <a:endParaRPr lang="sl-SI" dirty="0"/>
          </a:p>
          <a:p>
            <a:pPr>
              <a:buFont typeface="Arial" panose="020B0604020202020204" pitchFamily="34" charset="0"/>
              <a:buChar char="•"/>
            </a:pPr>
            <a:r>
              <a:rPr lang="sl-SI" dirty="0"/>
              <a:t> Če želite zaposliti tujca - državljana tretje države, mora ta imeti veljavno</a:t>
            </a:r>
            <a:r>
              <a:rPr lang="sl-SI" b="1" dirty="0"/>
              <a:t> enotno dovoljenje za prebivanje in delo (enotno dovoljenje)</a:t>
            </a:r>
            <a:r>
              <a:rPr lang="sl-SI" dirty="0"/>
              <a:t>, v primeru zaposlovanja državljana BIH ali Srbije pa tudi </a:t>
            </a:r>
            <a:r>
              <a:rPr lang="sl-SI" b="1" dirty="0"/>
              <a:t>delovno dovoljenje po bilateralnem sporazumu</a:t>
            </a:r>
            <a:r>
              <a:rPr lang="sl-SI" dirty="0"/>
              <a:t>, ki se v postopku izdaje ali podaljšanja enotnega dovoljenja šteje kot soglasje k izdaji ali podaljšanju enotnega dovoljenja. Kadar je eden od pogojev za pridobitev enotnega dovoljenja, da v evidenci brezposelnih oseb ni ustrezne brezposelne osebe je potrebno narediti </a:t>
            </a:r>
            <a:r>
              <a:rPr lang="sl-SI" b="1" dirty="0"/>
              <a:t>kontrolo trga dela</a:t>
            </a:r>
            <a:r>
              <a:rPr lang="sl-SI" dirty="0"/>
              <a:t>.</a:t>
            </a:r>
          </a:p>
          <a:p>
            <a:endParaRPr lang="sl-SI" dirty="0"/>
          </a:p>
        </p:txBody>
      </p:sp>
      <p:pic>
        <p:nvPicPr>
          <p:cNvPr id="3" name="Slika 2">
            <a:extLst>
              <a:ext uri="{FF2B5EF4-FFF2-40B4-BE49-F238E27FC236}">
                <a16:creationId xmlns:a16="http://schemas.microsoft.com/office/drawing/2014/main" id="{2BD922F1-F9D5-91A7-12AF-4A62E1F9F9B0}"/>
              </a:ext>
            </a:extLst>
          </p:cNvPr>
          <p:cNvPicPr>
            <a:picLocks noChangeAspect="1"/>
          </p:cNvPicPr>
          <p:nvPr/>
        </p:nvPicPr>
        <p:blipFill>
          <a:blip r:embed="rId2"/>
          <a:stretch>
            <a:fillRect/>
          </a:stretch>
        </p:blipFill>
        <p:spPr>
          <a:xfrm>
            <a:off x="141406" y="-21331"/>
            <a:ext cx="2085937" cy="1773238"/>
          </a:xfrm>
          <a:prstGeom prst="rect">
            <a:avLst/>
          </a:prstGeom>
        </p:spPr>
      </p:pic>
      <p:pic>
        <p:nvPicPr>
          <p:cNvPr id="4" name="Slika 3" descr="Slika, ki vsebuje besede besedilo&#10;&#10;Opis je samodejno ustvarjen">
            <a:extLst>
              <a:ext uri="{FF2B5EF4-FFF2-40B4-BE49-F238E27FC236}">
                <a16:creationId xmlns:a16="http://schemas.microsoft.com/office/drawing/2014/main" id="{BFA316B4-D4D6-B44F-A5A3-572E29515F2C}"/>
              </a:ext>
            </a:extLst>
          </p:cNvPr>
          <p:cNvPicPr>
            <a:picLocks noChangeAspect="1"/>
          </p:cNvPicPr>
          <p:nvPr/>
        </p:nvPicPr>
        <p:blipFill>
          <a:blip r:embed="rId3"/>
          <a:stretch>
            <a:fillRect/>
          </a:stretch>
        </p:blipFill>
        <p:spPr>
          <a:xfrm>
            <a:off x="2223768" y="664469"/>
            <a:ext cx="1691640" cy="590204"/>
          </a:xfrm>
          <a:prstGeom prst="rect">
            <a:avLst/>
          </a:prstGeom>
        </p:spPr>
      </p:pic>
      <p:pic>
        <p:nvPicPr>
          <p:cNvPr id="5" name="Slika 4" descr="Slika, ki vsebuje besede besedilo&#10;&#10;Opis je samodejno ustvarjen">
            <a:extLst>
              <a:ext uri="{FF2B5EF4-FFF2-40B4-BE49-F238E27FC236}">
                <a16:creationId xmlns:a16="http://schemas.microsoft.com/office/drawing/2014/main" id="{3C568C50-3A5F-A23E-EA1E-AC455EEE05F4}"/>
              </a:ext>
            </a:extLst>
          </p:cNvPr>
          <p:cNvPicPr>
            <a:picLocks noChangeAspect="1"/>
          </p:cNvPicPr>
          <p:nvPr/>
        </p:nvPicPr>
        <p:blipFill>
          <a:blip r:embed="rId4"/>
          <a:stretch>
            <a:fillRect/>
          </a:stretch>
        </p:blipFill>
        <p:spPr>
          <a:xfrm>
            <a:off x="4309705" y="626731"/>
            <a:ext cx="2993395" cy="627942"/>
          </a:xfrm>
          <a:prstGeom prst="rect">
            <a:avLst/>
          </a:prstGeom>
        </p:spPr>
      </p:pic>
    </p:spTree>
    <p:extLst>
      <p:ext uri="{BB962C8B-B14F-4D97-AF65-F5344CB8AC3E}">
        <p14:creationId xmlns:p14="http://schemas.microsoft.com/office/powerpoint/2010/main" val="37237626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jeZBesedilom 2">
            <a:extLst>
              <a:ext uri="{FF2B5EF4-FFF2-40B4-BE49-F238E27FC236}">
                <a16:creationId xmlns:a16="http://schemas.microsoft.com/office/drawing/2014/main" id="{1CC13596-4BFD-D27F-9AFD-2467DE4C0B66}"/>
              </a:ext>
            </a:extLst>
          </p:cNvPr>
          <p:cNvSpPr txBox="1"/>
          <p:nvPr/>
        </p:nvSpPr>
        <p:spPr>
          <a:xfrm>
            <a:off x="465744" y="1404389"/>
            <a:ext cx="7999464" cy="5693866"/>
          </a:xfrm>
          <a:prstGeom prst="rect">
            <a:avLst/>
          </a:prstGeom>
          <a:noFill/>
        </p:spPr>
        <p:txBody>
          <a:bodyPr wrap="square" rtlCol="0">
            <a:spAutoFit/>
          </a:bodyPr>
          <a:lstStyle/>
          <a:p>
            <a:r>
              <a:rPr lang="sl-SI" dirty="0">
                <a:solidFill>
                  <a:srgbClr val="FF0000"/>
                </a:solidFill>
              </a:rPr>
              <a:t>ZAPOSLITEV DRŽAVLJANOV UKRAJINE</a:t>
            </a:r>
          </a:p>
          <a:p>
            <a:endParaRPr lang="sl-SI" dirty="0"/>
          </a:p>
          <a:p>
            <a:pPr marL="285750" indent="-285750">
              <a:buFont typeface="Arial" panose="020B0604020202020204" pitchFamily="34" charset="0"/>
              <a:buChar char="•"/>
            </a:pPr>
            <a:r>
              <a:rPr lang="sl-SI" dirty="0"/>
              <a:t>Zakon o začasni zaščiti razseljenih oseb</a:t>
            </a:r>
          </a:p>
          <a:p>
            <a:pPr marL="285750" indent="-285750" algn="just">
              <a:buFont typeface="Arial" panose="020B0604020202020204" pitchFamily="34" charset="0"/>
              <a:buChar char="•"/>
            </a:pPr>
            <a:r>
              <a:rPr lang="sl-SI" dirty="0"/>
              <a:t>Uprav</a:t>
            </a:r>
            <a:r>
              <a:rPr lang="sl-SI" dirty="0">
                <a:effectLst/>
              </a:rPr>
              <a:t>ičenci do začasne zaščite so osebe, ki so bivale v Ukrajini pred 24. februarjem 2022. To so naslednje kategorije oseb:</a:t>
            </a:r>
          </a:p>
          <a:p>
            <a:pPr marL="285750" indent="-285750" algn="just">
              <a:buFont typeface="Calibri" panose="020F0502020204030204" pitchFamily="34" charset="0"/>
              <a:buChar char="−"/>
            </a:pPr>
            <a:r>
              <a:rPr lang="sl-SI" sz="1600" dirty="0">
                <a:effectLst/>
              </a:rPr>
              <a:t>državljani Ukrajine,</a:t>
            </a:r>
          </a:p>
          <a:p>
            <a:r>
              <a:rPr lang="sl-SI" sz="1600" dirty="0">
                <a:effectLst/>
              </a:rPr>
              <a:t>- osebe brez državljanstva in državljani tretjih držav, ki niso državljani Ukrajine in so bili v Ukrajini upravičeni do mednarodne zaščite ali druge enakovredne nacionalne zaščite,</a:t>
            </a:r>
          </a:p>
          <a:p>
            <a:pPr marL="285750" indent="-285750">
              <a:buFontTx/>
              <a:buChar char="-"/>
            </a:pPr>
            <a:r>
              <a:rPr lang="sl-SI" sz="1600" dirty="0">
                <a:effectLst/>
              </a:rPr>
              <a:t>družinski člani oseb,</a:t>
            </a:r>
          </a:p>
          <a:p>
            <a:pPr marL="285750" indent="-285750">
              <a:buFontTx/>
              <a:buChar char="-"/>
            </a:pPr>
            <a:r>
              <a:rPr lang="sl-SI" sz="1600" dirty="0">
                <a:effectLst/>
              </a:rPr>
              <a:t>osebe brez državljanstva in državljani tretjih držav, ki niso državljani Ukrajine in so v Ukrajini prebivali na podlagi veljavnega dovoljenja za stalno prebivanje ter se ne morejo vrniti v svojo državo ali regijo izvora na varen in trajen način.</a:t>
            </a:r>
            <a:endParaRPr lang="sl-SI" dirty="0"/>
          </a:p>
          <a:p>
            <a:pPr marL="285750" indent="-285750">
              <a:buFont typeface="Arial" panose="020B0604020202020204" pitchFamily="34" charset="0"/>
              <a:buChar char="•"/>
            </a:pPr>
            <a:r>
              <a:rPr lang="sl-SI" dirty="0">
                <a:effectLst/>
              </a:rPr>
              <a:t>Osebi, ki bo priznana začasna zaščita bo UE izdala izkaznico, ki bo veljala, kot dovoljenje za začasno prebivanje v Republiki Sloveniji.</a:t>
            </a:r>
          </a:p>
          <a:p>
            <a:pPr marL="285750" indent="-285750">
              <a:buFont typeface="Arial" panose="020B0604020202020204" pitchFamily="34" charset="0"/>
              <a:buChar char="•"/>
            </a:pPr>
            <a:r>
              <a:rPr lang="sl-SI" dirty="0">
                <a:effectLst/>
              </a:rPr>
              <a:t>Od uveljavitve vladnega sklepa traja začasna zaščita osebe eno leto. Ta pa se lahko podaljša še največ dvakrat po šest mesecev.   </a:t>
            </a:r>
          </a:p>
          <a:p>
            <a:pPr marL="285750" indent="-285750">
              <a:buFont typeface="Arial" panose="020B0604020202020204" pitchFamily="34" charset="0"/>
              <a:buChar char="•"/>
            </a:pPr>
            <a:r>
              <a:rPr lang="sl-SI" b="1" dirty="0"/>
              <a:t>Te osebe bodo imele možnost zaposlitve ali dela brez kakršnega koli dodatnega soglasja ali dovoljenja s strani Zavoda Republike Slovenije za zaposlovanje ali upravne enote.     </a:t>
            </a:r>
            <a:endParaRPr lang="sl-SI" dirty="0">
              <a:effectLst/>
            </a:endParaRPr>
          </a:p>
          <a:p>
            <a:pPr marL="285750" indent="-285750">
              <a:buFontTx/>
              <a:buChar char="-"/>
            </a:pPr>
            <a:endParaRPr lang="sl-SI" dirty="0">
              <a:effectLst/>
            </a:endParaRPr>
          </a:p>
          <a:p>
            <a:pPr marL="285750" indent="-285750">
              <a:buFont typeface="Arial" panose="020B0604020202020204" pitchFamily="34" charset="0"/>
              <a:buChar char="•"/>
            </a:pPr>
            <a:endParaRPr lang="sl-SI" dirty="0"/>
          </a:p>
        </p:txBody>
      </p:sp>
      <p:pic>
        <p:nvPicPr>
          <p:cNvPr id="4" name="Slika 3">
            <a:extLst>
              <a:ext uri="{FF2B5EF4-FFF2-40B4-BE49-F238E27FC236}">
                <a16:creationId xmlns:a16="http://schemas.microsoft.com/office/drawing/2014/main" id="{75439CBB-4C60-EBCE-8994-A69FE6D43B4F}"/>
              </a:ext>
            </a:extLst>
          </p:cNvPr>
          <p:cNvPicPr>
            <a:picLocks noChangeAspect="1"/>
          </p:cNvPicPr>
          <p:nvPr/>
        </p:nvPicPr>
        <p:blipFill>
          <a:blip r:embed="rId2"/>
          <a:stretch>
            <a:fillRect/>
          </a:stretch>
        </p:blipFill>
        <p:spPr>
          <a:xfrm>
            <a:off x="141406" y="-21331"/>
            <a:ext cx="2085937" cy="1773238"/>
          </a:xfrm>
          <a:prstGeom prst="rect">
            <a:avLst/>
          </a:prstGeom>
        </p:spPr>
      </p:pic>
      <p:pic>
        <p:nvPicPr>
          <p:cNvPr id="5" name="Slika 4" descr="Slika, ki vsebuje besede besedilo&#10;&#10;Opis je samodejno ustvarjen">
            <a:extLst>
              <a:ext uri="{FF2B5EF4-FFF2-40B4-BE49-F238E27FC236}">
                <a16:creationId xmlns:a16="http://schemas.microsoft.com/office/drawing/2014/main" id="{E8C4A395-2897-C36A-9BFC-34BD975C2AB1}"/>
              </a:ext>
            </a:extLst>
          </p:cNvPr>
          <p:cNvPicPr>
            <a:picLocks noChangeAspect="1"/>
          </p:cNvPicPr>
          <p:nvPr/>
        </p:nvPicPr>
        <p:blipFill>
          <a:blip r:embed="rId3"/>
          <a:stretch>
            <a:fillRect/>
          </a:stretch>
        </p:blipFill>
        <p:spPr>
          <a:xfrm>
            <a:off x="2223768" y="664469"/>
            <a:ext cx="1691640" cy="590204"/>
          </a:xfrm>
          <a:prstGeom prst="rect">
            <a:avLst/>
          </a:prstGeom>
        </p:spPr>
      </p:pic>
      <p:pic>
        <p:nvPicPr>
          <p:cNvPr id="6" name="Slika 5" descr="Slika, ki vsebuje besede besedilo&#10;&#10;Opis je samodejno ustvarjen">
            <a:extLst>
              <a:ext uri="{FF2B5EF4-FFF2-40B4-BE49-F238E27FC236}">
                <a16:creationId xmlns:a16="http://schemas.microsoft.com/office/drawing/2014/main" id="{69E984A4-C5F8-F57B-13DB-D5756E860BA6}"/>
              </a:ext>
            </a:extLst>
          </p:cNvPr>
          <p:cNvPicPr>
            <a:picLocks noChangeAspect="1"/>
          </p:cNvPicPr>
          <p:nvPr/>
        </p:nvPicPr>
        <p:blipFill>
          <a:blip r:embed="rId4"/>
          <a:stretch>
            <a:fillRect/>
          </a:stretch>
        </p:blipFill>
        <p:spPr>
          <a:xfrm>
            <a:off x="4309705" y="626731"/>
            <a:ext cx="2993395" cy="627942"/>
          </a:xfrm>
          <a:prstGeom prst="rect">
            <a:avLst/>
          </a:prstGeom>
        </p:spPr>
      </p:pic>
    </p:spTree>
    <p:extLst>
      <p:ext uri="{BB962C8B-B14F-4D97-AF65-F5344CB8AC3E}">
        <p14:creationId xmlns:p14="http://schemas.microsoft.com/office/powerpoint/2010/main" val="41698682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2">
            <a:extLst>
              <a:ext uri="{FF2B5EF4-FFF2-40B4-BE49-F238E27FC236}">
                <a16:creationId xmlns:a16="http://schemas.microsoft.com/office/drawing/2014/main" id="{166B2079-6204-476B-8567-148A97EB64D0}"/>
              </a:ext>
            </a:extLst>
          </p:cNvPr>
          <p:cNvSpPr txBox="1">
            <a:spLocks/>
          </p:cNvSpPr>
          <p:nvPr/>
        </p:nvSpPr>
        <p:spPr>
          <a:xfrm>
            <a:off x="457200" y="1296517"/>
            <a:ext cx="8229600" cy="5712541"/>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algn="ctr">
              <a:buFontTx/>
              <a:buNone/>
              <a:defRPr/>
            </a:pPr>
            <a:r>
              <a:rPr lang="sl-SI" sz="2800" dirty="0">
                <a:solidFill>
                  <a:srgbClr val="FF0000"/>
                </a:solidFill>
              </a:rPr>
              <a:t>POGODBA O ZAPOSLITVI ZA DOLOČEN ČAS</a:t>
            </a:r>
          </a:p>
          <a:p>
            <a:pPr>
              <a:buFontTx/>
              <a:buNone/>
              <a:defRPr/>
            </a:pPr>
            <a:endParaRPr lang="sl-SI" sz="1800" dirty="0"/>
          </a:p>
          <a:p>
            <a:pPr algn="just">
              <a:defRPr/>
            </a:pPr>
            <a:r>
              <a:rPr lang="sl-SI" sz="1800" dirty="0"/>
              <a:t>Sklenitev pogodbe o zaposlitvi za nedoločen čas je pravilo, za določen čas pa izjema.</a:t>
            </a:r>
          </a:p>
          <a:p>
            <a:pPr algn="just">
              <a:defRPr/>
            </a:pPr>
            <a:r>
              <a:rPr lang="sl-SI" sz="1800" dirty="0"/>
              <a:t>Pogodba o zaposlitvi se lahko </a:t>
            </a:r>
            <a:r>
              <a:rPr lang="sl-SI" sz="1800" b="1" dirty="0"/>
              <a:t>izjemoma</a:t>
            </a:r>
            <a:r>
              <a:rPr lang="sl-SI" sz="1800" dirty="0"/>
              <a:t> sklene za določen čas, če gre za razloge, izrecno naštete v ZDR-1, drugem zakonu ali kolektivni pogodbi dejavnosti.</a:t>
            </a:r>
          </a:p>
          <a:p>
            <a:pPr algn="just">
              <a:defRPr/>
            </a:pPr>
            <a:r>
              <a:rPr lang="sl-SI" sz="1800" dirty="0"/>
              <a:t>Najpogostejši so: nadomeščanje začasno odsotnega delavca, začasno povečan obseg dela in zaposlitev tujca ali osebe brez državljanstva, ki ima delovno dovoljenje za določen čas, razen v primeru osebnega delovnega dovoljenja.</a:t>
            </a:r>
          </a:p>
          <a:p>
            <a:pPr algn="just">
              <a:defRPr/>
            </a:pPr>
            <a:r>
              <a:rPr lang="sl-SI" sz="1800" dirty="0"/>
              <a:t>Drugi so še: sklenitev PZ s poslovodno osebo ali prokuristom, vodilnim delavcem (74/1 ZDR-1), </a:t>
            </a:r>
            <a:r>
              <a:rPr lang="sl-SI" sz="1800" b="1" dirty="0"/>
              <a:t>za opravljanje sezonskega dela</a:t>
            </a:r>
            <a:r>
              <a:rPr lang="sl-SI" sz="1800" dirty="0"/>
              <a:t>, zaradi priprave na delo, usposabljanje ali izpopolnjevanje za delo, oziroma izobraževanje, </a:t>
            </a:r>
            <a:r>
              <a:rPr lang="sl-SI" altLang="sl-SI" sz="1800" dirty="0"/>
              <a:t>zaposlitev za določen čas zaradi dela v prilagoditvenem obdobju na podlagi dokončne odločbe in potrdila pristojnega organa, izdane v postopku priznavanja kvalifikacij po posebnem zakonu, opravljanje javnih del oziroma vključitev v ukrepe APZ v skladu z zakonom, pripravo oziroma izvedbo dela, ki je projektno organizirano, (lahko za čas trajanja projekta, ki sme biti daljši od 2 let), delo, potrebno v času uvajanja novih programov, nove tehnologije ter drugih tehničnih in tehnoloških izboljšav delovnega procesa ali zaradi usposabljanja delavcev, predajo dela (največ 1 mesec) in voljene in imenovane funkcionarje oziroma druge delavce, ki so vezani na mandat organa ali funkcionarja v lokalnih skupnostih, političnih strankah, sindikatih, zbornicah, društvih in njihovih zvezah.</a:t>
            </a:r>
          </a:p>
          <a:p>
            <a:pPr algn="just">
              <a:defRPr/>
            </a:pPr>
            <a:endParaRPr lang="sl-SI" altLang="sl-SI" sz="1800" dirty="0"/>
          </a:p>
          <a:p>
            <a:pPr marL="0" indent="0">
              <a:buFontTx/>
              <a:buNone/>
              <a:defRPr/>
            </a:pPr>
            <a:endParaRPr lang="sl-SI" dirty="0"/>
          </a:p>
        </p:txBody>
      </p:sp>
      <p:pic>
        <p:nvPicPr>
          <p:cNvPr id="3" name="Slika 2">
            <a:extLst>
              <a:ext uri="{FF2B5EF4-FFF2-40B4-BE49-F238E27FC236}">
                <a16:creationId xmlns:a16="http://schemas.microsoft.com/office/drawing/2014/main" id="{723D898F-9870-4E3B-F453-D62751C8D5F2}"/>
              </a:ext>
            </a:extLst>
          </p:cNvPr>
          <p:cNvPicPr>
            <a:picLocks noChangeAspect="1"/>
          </p:cNvPicPr>
          <p:nvPr/>
        </p:nvPicPr>
        <p:blipFill>
          <a:blip r:embed="rId2"/>
          <a:stretch>
            <a:fillRect/>
          </a:stretch>
        </p:blipFill>
        <p:spPr>
          <a:xfrm>
            <a:off x="141406" y="-21331"/>
            <a:ext cx="2085937" cy="1773238"/>
          </a:xfrm>
          <a:prstGeom prst="rect">
            <a:avLst/>
          </a:prstGeom>
        </p:spPr>
      </p:pic>
      <p:pic>
        <p:nvPicPr>
          <p:cNvPr id="4" name="Slika 3" descr="Slika, ki vsebuje besede besedilo&#10;&#10;Opis je samodejno ustvarjen">
            <a:extLst>
              <a:ext uri="{FF2B5EF4-FFF2-40B4-BE49-F238E27FC236}">
                <a16:creationId xmlns:a16="http://schemas.microsoft.com/office/drawing/2014/main" id="{13C4FE5E-FB7C-2472-CB9E-726B51F81C13}"/>
              </a:ext>
            </a:extLst>
          </p:cNvPr>
          <p:cNvPicPr>
            <a:picLocks noChangeAspect="1"/>
          </p:cNvPicPr>
          <p:nvPr/>
        </p:nvPicPr>
        <p:blipFill>
          <a:blip r:embed="rId3"/>
          <a:stretch>
            <a:fillRect/>
          </a:stretch>
        </p:blipFill>
        <p:spPr>
          <a:xfrm>
            <a:off x="2223768" y="664469"/>
            <a:ext cx="1691640" cy="590204"/>
          </a:xfrm>
          <a:prstGeom prst="rect">
            <a:avLst/>
          </a:prstGeom>
        </p:spPr>
      </p:pic>
      <p:pic>
        <p:nvPicPr>
          <p:cNvPr id="5" name="Slika 4" descr="Slika, ki vsebuje besede besedilo&#10;&#10;Opis je samodejno ustvarjen">
            <a:extLst>
              <a:ext uri="{FF2B5EF4-FFF2-40B4-BE49-F238E27FC236}">
                <a16:creationId xmlns:a16="http://schemas.microsoft.com/office/drawing/2014/main" id="{42C8EE4C-34A8-A0A0-36B8-55AB8F3B84FE}"/>
              </a:ext>
            </a:extLst>
          </p:cNvPr>
          <p:cNvPicPr>
            <a:picLocks noChangeAspect="1"/>
          </p:cNvPicPr>
          <p:nvPr/>
        </p:nvPicPr>
        <p:blipFill>
          <a:blip r:embed="rId4"/>
          <a:stretch>
            <a:fillRect/>
          </a:stretch>
        </p:blipFill>
        <p:spPr>
          <a:xfrm>
            <a:off x="4309705" y="626731"/>
            <a:ext cx="2993395" cy="627942"/>
          </a:xfrm>
          <a:prstGeom prst="rect">
            <a:avLst/>
          </a:prstGeom>
        </p:spPr>
      </p:pic>
    </p:spTree>
    <p:extLst>
      <p:ext uri="{BB962C8B-B14F-4D97-AF65-F5344CB8AC3E}">
        <p14:creationId xmlns:p14="http://schemas.microsoft.com/office/powerpoint/2010/main" val="24337089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2">
            <a:extLst>
              <a:ext uri="{FF2B5EF4-FFF2-40B4-BE49-F238E27FC236}">
                <a16:creationId xmlns:a16="http://schemas.microsoft.com/office/drawing/2014/main" id="{55061E69-CBB2-4011-B404-9243F4ED3095}"/>
              </a:ext>
            </a:extLst>
          </p:cNvPr>
          <p:cNvSpPr txBox="1">
            <a:spLocks/>
          </p:cNvSpPr>
          <p:nvPr/>
        </p:nvSpPr>
        <p:spPr>
          <a:xfrm>
            <a:off x="526026" y="604043"/>
            <a:ext cx="8229600" cy="5845918"/>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algn="just">
              <a:defRPr/>
            </a:pPr>
            <a:r>
              <a:rPr lang="sl-SI" sz="1800" kern="1200" dirty="0">
                <a:solidFill>
                  <a:srgbClr val="000000"/>
                </a:solidFill>
                <a:effectLst/>
                <a:ea typeface="Times New Roman" panose="02020603050405020304" pitchFamily="18" charset="0"/>
                <a:cs typeface="Arial" panose="020B0604020202020204" pitchFamily="34" charset="0"/>
              </a:rPr>
              <a:t>Če noben od prijavljenih kandidatov ne izpolnjuje pogojev za opravljanje dela, lahko delodajalec z enim od prijavljenih kandidatov, ki izpolnjuje z zakonom ali s podzakonskim aktom določene pogoje, sklene pogodbo o zaposlitvi za določen čas do enega leta, če je taka zaposlitev potrebna zaradi nemotenega opravljanja dela (22/1 ZDR-1).</a:t>
            </a:r>
            <a:endParaRPr lang="sl-SI" altLang="sl-SI" sz="1800" dirty="0"/>
          </a:p>
          <a:p>
            <a:pPr algn="just">
              <a:defRPr/>
            </a:pPr>
            <a:r>
              <a:rPr lang="sl-SI" altLang="sl-SI" sz="1800" dirty="0"/>
              <a:t>S kolektivno pogodbo na ravni dejavnosti se lahko določi, da manjši delodajalec lahko sklepa pogodbe o zaposlitvi za določen čas ne glede na omejitve.</a:t>
            </a:r>
          </a:p>
          <a:p>
            <a:pPr algn="just">
              <a:defRPr/>
            </a:pPr>
            <a:r>
              <a:rPr lang="sl-SI" altLang="sl-SI" sz="1800" dirty="0"/>
              <a:t>V PZ mora biti razlog za sklenitev PZ za DČ IZRECNO naveden.</a:t>
            </a:r>
          </a:p>
          <a:p>
            <a:pPr algn="just">
              <a:defRPr/>
            </a:pPr>
            <a:r>
              <a:rPr lang="sl-SI" altLang="sl-SI" sz="1800" dirty="0"/>
              <a:t>V PZ mora biti navedeno, od kdaj do kdaj se pogodba sklepa.</a:t>
            </a:r>
          </a:p>
          <a:p>
            <a:pPr algn="just">
              <a:defRPr/>
            </a:pPr>
            <a:r>
              <a:rPr lang="sl-SI" altLang="sl-SI" sz="1800" dirty="0"/>
              <a:t>Jasno mora biti, da gre za PZ za določen čas.</a:t>
            </a:r>
          </a:p>
          <a:p>
            <a:pPr marL="0" indent="0" algn="just">
              <a:buNone/>
              <a:defRPr/>
            </a:pPr>
            <a:endParaRPr lang="sl-SI" altLang="sl-SI" sz="1800" dirty="0"/>
          </a:p>
          <a:p>
            <a:pPr marL="0" indent="0" algn="just">
              <a:buNone/>
              <a:defRPr/>
            </a:pPr>
            <a:r>
              <a:rPr lang="sl-SI" altLang="sl-SI" sz="1800" dirty="0"/>
              <a:t>Primer: </a:t>
            </a:r>
            <a:r>
              <a:rPr lang="sl-SI" altLang="sl-SI" sz="1800" i="1" dirty="0"/>
              <a:t>Delavec in delodajalec sklepata pogodbo za določen čas zaradi nadomeščanja začasno odsotnega delava Marjana Novaka, od 1. 1. 2022 do njegove vrnitve z bolniškega staleža.</a:t>
            </a:r>
          </a:p>
          <a:p>
            <a:pPr marL="0" indent="0" algn="just">
              <a:buNone/>
              <a:defRPr/>
            </a:pPr>
            <a:r>
              <a:rPr lang="sl-SI" altLang="sl-SI" sz="1800" dirty="0"/>
              <a:t>Primer: </a:t>
            </a:r>
            <a:r>
              <a:rPr lang="sl-SI" altLang="sl-SI" sz="1800" i="1" dirty="0"/>
              <a:t>Delavec in delodajalec sklepata pogodbo za določen čas od 1. 1. 2022 do 31. 12. 2022 zaradi začasno povečanega obsega dela.</a:t>
            </a:r>
          </a:p>
          <a:p>
            <a:pPr algn="just">
              <a:defRPr/>
            </a:pPr>
            <a:r>
              <a:rPr lang="sl-SI" altLang="sl-SI" sz="1800" dirty="0"/>
              <a:t>Obvezna sestavina PZ za DČ je tudi navedba o možnosti izrabe letnega dopusta.</a:t>
            </a:r>
          </a:p>
          <a:p>
            <a:pPr algn="just">
              <a:defRPr/>
            </a:pPr>
            <a:r>
              <a:rPr lang="sl-SI" altLang="sl-SI" sz="1800" dirty="0"/>
              <a:t>Tudi v pogodbi za določen čas je lahko določeno poskusno delo.</a:t>
            </a:r>
          </a:p>
          <a:p>
            <a:pPr algn="just">
              <a:defRPr/>
            </a:pPr>
            <a:r>
              <a:rPr lang="sl-SI" altLang="sl-SI" sz="1800" dirty="0"/>
              <a:t>Pogodbo za določen čas lahko odpovesta obe stranski iz kateregakoli odpovednega razloga.</a:t>
            </a:r>
          </a:p>
          <a:p>
            <a:pPr marL="0" indent="0">
              <a:buFontTx/>
              <a:buNone/>
              <a:defRPr/>
            </a:pPr>
            <a:endParaRPr lang="sl-SI" dirty="0"/>
          </a:p>
        </p:txBody>
      </p:sp>
    </p:spTree>
    <p:extLst>
      <p:ext uri="{BB962C8B-B14F-4D97-AF65-F5344CB8AC3E}">
        <p14:creationId xmlns:p14="http://schemas.microsoft.com/office/powerpoint/2010/main" val="39437282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EFC2C3B2-C393-40AF-92AE-1E332B4169FB}"/>
              </a:ext>
            </a:extLst>
          </p:cNvPr>
          <p:cNvSpPr txBox="1">
            <a:spLocks/>
          </p:cNvSpPr>
          <p:nvPr/>
        </p:nvSpPr>
        <p:spPr bwMode="auto">
          <a:xfrm>
            <a:off x="1184374" y="1222374"/>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sl-SI" altLang="sl-SI" sz="2400" dirty="0">
                <a:solidFill>
                  <a:srgbClr val="FF0000"/>
                </a:solidFill>
                <a:latin typeface="+mn-lt"/>
              </a:rPr>
              <a:t>VERIŽENJE POGODB ZA DOLOČEN ČAS</a:t>
            </a:r>
          </a:p>
        </p:txBody>
      </p:sp>
      <p:sp>
        <p:nvSpPr>
          <p:cNvPr id="3" name="Ograda vsebine 2">
            <a:extLst>
              <a:ext uri="{FF2B5EF4-FFF2-40B4-BE49-F238E27FC236}">
                <a16:creationId xmlns:a16="http://schemas.microsoft.com/office/drawing/2014/main" id="{D3BDD018-7203-4781-8508-98D7526A2219}"/>
              </a:ext>
            </a:extLst>
          </p:cNvPr>
          <p:cNvSpPr txBox="1">
            <a:spLocks/>
          </p:cNvSpPr>
          <p:nvPr/>
        </p:nvSpPr>
        <p:spPr>
          <a:xfrm>
            <a:off x="457200" y="1638011"/>
            <a:ext cx="8229600" cy="5360988"/>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a:buFontTx/>
              <a:buNone/>
              <a:defRPr/>
            </a:pPr>
            <a:r>
              <a:rPr lang="sl-SI" altLang="sl-SI" sz="1800" dirty="0"/>
              <a:t>Delodajalec ne sme skleniti ene ali več zaporednih pogodb o zaposlitvi za določen čas za isto delo, katerih neprekinjen čas trajanja bi bil </a:t>
            </a:r>
            <a:r>
              <a:rPr lang="sl-SI" altLang="sl-SI" sz="1800" b="1" dirty="0"/>
              <a:t>daljši kot dve leti</a:t>
            </a:r>
            <a:r>
              <a:rPr lang="sl-SI" altLang="sl-SI" sz="1800" dirty="0"/>
              <a:t>, razen izjem:</a:t>
            </a:r>
          </a:p>
          <a:p>
            <a:pPr>
              <a:defRPr/>
            </a:pPr>
            <a:r>
              <a:rPr lang="sl-SI" sz="1800" dirty="0"/>
              <a:t>nadomeščanje začasno odsotnega delavca, </a:t>
            </a:r>
          </a:p>
          <a:p>
            <a:pPr>
              <a:defRPr/>
            </a:pPr>
            <a:r>
              <a:rPr lang="sl-SI" sz="1800" dirty="0"/>
              <a:t>zaposlitve tujca ali osebe brez državljanstva, ki ima delovno dovoljenje za določen čas, razen v primeru osebnega delovnega dovoljenja,</a:t>
            </a:r>
          </a:p>
          <a:p>
            <a:pPr>
              <a:defRPr/>
            </a:pPr>
            <a:r>
              <a:rPr lang="sl-SI" sz="1800" dirty="0"/>
              <a:t>poslovodno osebo ali prokurista, vodilnega delavca. </a:t>
            </a:r>
          </a:p>
          <a:p>
            <a:pPr>
              <a:buFontTx/>
              <a:buNone/>
              <a:defRPr/>
            </a:pPr>
            <a:r>
              <a:rPr lang="sl-SI" altLang="sl-SI" sz="1800" b="1" dirty="0"/>
              <a:t>Trimesečna ali krajša prekinitev ne pomeni prekinitve zaporednega sklepanja pogodb o zaposlitvi.</a:t>
            </a:r>
          </a:p>
          <a:p>
            <a:pPr>
              <a:buFontTx/>
              <a:buNone/>
              <a:defRPr/>
            </a:pPr>
            <a:endParaRPr lang="sl-SI" altLang="sl-SI" sz="1800" b="1" dirty="0">
              <a:solidFill>
                <a:srgbClr val="FF0000"/>
              </a:solidFill>
            </a:endParaRPr>
          </a:p>
          <a:p>
            <a:pPr>
              <a:buFontTx/>
              <a:buNone/>
              <a:defRPr/>
            </a:pPr>
            <a:r>
              <a:rPr lang="sl-SI" altLang="sl-SI" sz="1800" b="1" dirty="0">
                <a:solidFill>
                  <a:srgbClr val="FF0000"/>
                </a:solidFill>
              </a:rPr>
              <a:t>DOMNEVA</a:t>
            </a:r>
            <a:r>
              <a:rPr lang="sl-SI" altLang="sl-SI" sz="1800" dirty="0">
                <a:solidFill>
                  <a:srgbClr val="FF0000"/>
                </a:solidFill>
              </a:rPr>
              <a:t>, da je PZ sklenjena za </a:t>
            </a:r>
            <a:r>
              <a:rPr lang="sl-SI" altLang="sl-SI" sz="1800" b="1" dirty="0">
                <a:solidFill>
                  <a:srgbClr val="FF0000"/>
                </a:solidFill>
              </a:rPr>
              <a:t>NEDOLOČEN ČAS</a:t>
            </a:r>
            <a:r>
              <a:rPr lang="sl-SI" altLang="sl-SI" sz="1800" dirty="0">
                <a:solidFill>
                  <a:srgbClr val="FF0000"/>
                </a:solidFill>
              </a:rPr>
              <a:t>, če:</a:t>
            </a:r>
          </a:p>
          <a:p>
            <a:pPr>
              <a:buFontTx/>
              <a:buChar char="-"/>
              <a:defRPr/>
            </a:pPr>
            <a:r>
              <a:rPr lang="sl-SI" altLang="sl-SI" sz="1800" dirty="0">
                <a:solidFill>
                  <a:srgbClr val="FF0000"/>
                </a:solidFill>
              </a:rPr>
              <a:t>čas trajanja v PZ ni pisno določen,</a:t>
            </a:r>
          </a:p>
          <a:p>
            <a:pPr>
              <a:buFontTx/>
              <a:buChar char="-"/>
              <a:defRPr/>
            </a:pPr>
            <a:r>
              <a:rPr lang="sl-SI" altLang="sl-SI" sz="1800" dirty="0">
                <a:solidFill>
                  <a:srgbClr val="FF0000"/>
                </a:solidFill>
              </a:rPr>
              <a:t>PZ ob nastopu dela ni sklenjena v pisni obliki</a:t>
            </a:r>
          </a:p>
          <a:p>
            <a:pPr>
              <a:buFontTx/>
              <a:buChar char="-"/>
              <a:defRPr/>
            </a:pPr>
            <a:r>
              <a:rPr lang="sl-SI" altLang="sl-SI" sz="1800" dirty="0">
                <a:solidFill>
                  <a:srgbClr val="FF0000"/>
                </a:solidFill>
              </a:rPr>
              <a:t>v PZ za DČ ni naveden razlog,</a:t>
            </a:r>
          </a:p>
          <a:p>
            <a:pPr>
              <a:buFontTx/>
              <a:buChar char="-"/>
              <a:defRPr/>
            </a:pPr>
            <a:r>
              <a:rPr lang="sl-SI" altLang="sl-SI" sz="1800" dirty="0">
                <a:solidFill>
                  <a:srgbClr val="FF0000"/>
                </a:solidFill>
              </a:rPr>
              <a:t>če gre za fiktiven razlog (sklenjena v nasprotju z ZDR-1 ali KP),</a:t>
            </a:r>
          </a:p>
          <a:p>
            <a:pPr>
              <a:buFontTx/>
              <a:buChar char="-"/>
              <a:defRPr/>
            </a:pPr>
            <a:r>
              <a:rPr lang="sl-SI" altLang="sl-SI" sz="1800" dirty="0">
                <a:solidFill>
                  <a:srgbClr val="FF0000"/>
                </a:solidFill>
              </a:rPr>
              <a:t>če ostane delavec na delu tudi po poteku časa, za katerega je delavec sklenil PZ za DČ.</a:t>
            </a:r>
          </a:p>
          <a:p>
            <a:pPr>
              <a:defRPr/>
            </a:pPr>
            <a:endParaRPr lang="sl-SI" dirty="0"/>
          </a:p>
        </p:txBody>
      </p:sp>
      <p:pic>
        <p:nvPicPr>
          <p:cNvPr id="4" name="Slika 3">
            <a:extLst>
              <a:ext uri="{FF2B5EF4-FFF2-40B4-BE49-F238E27FC236}">
                <a16:creationId xmlns:a16="http://schemas.microsoft.com/office/drawing/2014/main" id="{470C4B30-9772-6A26-2424-C4A1DAE12536}"/>
              </a:ext>
            </a:extLst>
          </p:cNvPr>
          <p:cNvPicPr>
            <a:picLocks noChangeAspect="1"/>
          </p:cNvPicPr>
          <p:nvPr/>
        </p:nvPicPr>
        <p:blipFill>
          <a:blip r:embed="rId2"/>
          <a:stretch>
            <a:fillRect/>
          </a:stretch>
        </p:blipFill>
        <p:spPr>
          <a:xfrm>
            <a:off x="141406" y="-21331"/>
            <a:ext cx="2085937" cy="1773238"/>
          </a:xfrm>
          <a:prstGeom prst="rect">
            <a:avLst/>
          </a:prstGeom>
        </p:spPr>
      </p:pic>
      <p:pic>
        <p:nvPicPr>
          <p:cNvPr id="5" name="Slika 4" descr="Slika, ki vsebuje besede besedilo&#10;&#10;Opis je samodejno ustvarjen">
            <a:extLst>
              <a:ext uri="{FF2B5EF4-FFF2-40B4-BE49-F238E27FC236}">
                <a16:creationId xmlns:a16="http://schemas.microsoft.com/office/drawing/2014/main" id="{E0676695-1E67-04E3-AA4B-E053ED9A9E68}"/>
              </a:ext>
            </a:extLst>
          </p:cNvPr>
          <p:cNvPicPr>
            <a:picLocks noChangeAspect="1"/>
          </p:cNvPicPr>
          <p:nvPr/>
        </p:nvPicPr>
        <p:blipFill>
          <a:blip r:embed="rId3"/>
          <a:stretch>
            <a:fillRect/>
          </a:stretch>
        </p:blipFill>
        <p:spPr>
          <a:xfrm>
            <a:off x="2223768" y="664469"/>
            <a:ext cx="1691640" cy="590204"/>
          </a:xfrm>
          <a:prstGeom prst="rect">
            <a:avLst/>
          </a:prstGeom>
        </p:spPr>
      </p:pic>
      <p:pic>
        <p:nvPicPr>
          <p:cNvPr id="6" name="Slika 5" descr="Slika, ki vsebuje besede besedilo&#10;&#10;Opis je samodejno ustvarjen">
            <a:extLst>
              <a:ext uri="{FF2B5EF4-FFF2-40B4-BE49-F238E27FC236}">
                <a16:creationId xmlns:a16="http://schemas.microsoft.com/office/drawing/2014/main" id="{6C753DC1-41BB-3561-D697-64344CBD32BF}"/>
              </a:ext>
            </a:extLst>
          </p:cNvPr>
          <p:cNvPicPr>
            <a:picLocks noChangeAspect="1"/>
          </p:cNvPicPr>
          <p:nvPr/>
        </p:nvPicPr>
        <p:blipFill>
          <a:blip r:embed="rId4"/>
          <a:stretch>
            <a:fillRect/>
          </a:stretch>
        </p:blipFill>
        <p:spPr>
          <a:xfrm>
            <a:off x="4309705" y="626731"/>
            <a:ext cx="2993395" cy="627942"/>
          </a:xfrm>
          <a:prstGeom prst="rect">
            <a:avLst/>
          </a:prstGeom>
        </p:spPr>
      </p:pic>
    </p:spTree>
    <p:extLst>
      <p:ext uri="{BB962C8B-B14F-4D97-AF65-F5344CB8AC3E}">
        <p14:creationId xmlns:p14="http://schemas.microsoft.com/office/powerpoint/2010/main" val="689836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2">
            <a:extLst>
              <a:ext uri="{FF2B5EF4-FFF2-40B4-BE49-F238E27FC236}">
                <a16:creationId xmlns:a16="http://schemas.microsoft.com/office/drawing/2014/main" id="{C1D6B980-0713-4439-BFD0-A65F532D6C81}"/>
              </a:ext>
            </a:extLst>
          </p:cNvPr>
          <p:cNvSpPr txBox="1">
            <a:spLocks/>
          </p:cNvSpPr>
          <p:nvPr/>
        </p:nvSpPr>
        <p:spPr>
          <a:xfrm>
            <a:off x="628650" y="1348808"/>
            <a:ext cx="7886700" cy="1199536"/>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sl-SI" sz="2800" b="1" dirty="0">
                <a:solidFill>
                  <a:srgbClr val="FF0000"/>
                </a:solidFill>
              </a:rPr>
              <a:t>RAZMERJE MED KPD IN ZDR-1</a:t>
            </a:r>
            <a:endParaRPr lang="en-US" sz="2800" b="1" dirty="0">
              <a:solidFill>
                <a:srgbClr val="FF0000"/>
              </a:solidFill>
            </a:endParaRPr>
          </a:p>
        </p:txBody>
      </p:sp>
      <p:sp>
        <p:nvSpPr>
          <p:cNvPr id="3" name="Content Placeholder 1">
            <a:extLst>
              <a:ext uri="{FF2B5EF4-FFF2-40B4-BE49-F238E27FC236}">
                <a16:creationId xmlns:a16="http://schemas.microsoft.com/office/drawing/2014/main" id="{B1BDC304-FFF8-46AE-9FCC-8F08CD6CA1D1}"/>
              </a:ext>
            </a:extLst>
          </p:cNvPr>
          <p:cNvSpPr txBox="1">
            <a:spLocks/>
          </p:cNvSpPr>
          <p:nvPr/>
        </p:nvSpPr>
        <p:spPr>
          <a:xfrm>
            <a:off x="540161" y="1948576"/>
            <a:ext cx="7886700" cy="4552853"/>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algn="just">
              <a:defRPr/>
            </a:pPr>
            <a:r>
              <a:rPr lang="sl-SI" sz="1800" dirty="0"/>
              <a:t>ZDR-1 je „osnovni zakon“ na področju urejanja delovnih razmerij.</a:t>
            </a:r>
          </a:p>
          <a:p>
            <a:pPr algn="just">
              <a:defRPr/>
            </a:pPr>
            <a:r>
              <a:rPr lang="sl-SI" sz="1800" dirty="0"/>
              <a:t>Splošna kolektivna pogodba ne obstaja.</a:t>
            </a:r>
          </a:p>
          <a:p>
            <a:pPr algn="just">
              <a:defRPr/>
            </a:pPr>
            <a:r>
              <a:rPr lang="sl-SI" sz="1800" dirty="0"/>
              <a:t>Kolektivne pogodbe dejavnosti (KPD) urejajo pravice za delavce še bolj ugodno.</a:t>
            </a:r>
          </a:p>
          <a:p>
            <a:pPr algn="just">
              <a:defRPr/>
            </a:pPr>
            <a:r>
              <a:rPr lang="sl-SI" sz="1800" dirty="0"/>
              <a:t>KPD ureja, kar ne določa ZDR-1 in napotuje na urejanje v KPD.</a:t>
            </a:r>
          </a:p>
          <a:p>
            <a:pPr algn="just">
              <a:defRPr/>
            </a:pPr>
            <a:r>
              <a:rPr lang="sl-SI" sz="1800" dirty="0"/>
              <a:t>V KPD se lahko določene stvari uredijo tudi manj ugodno za delavce, vendar v izrecno določenih primerih v ZDR-1 (9. člen).</a:t>
            </a:r>
          </a:p>
          <a:p>
            <a:pPr algn="just">
              <a:defRPr/>
            </a:pPr>
            <a:r>
              <a:rPr lang="sl-SI" sz="1800" dirty="0"/>
              <a:t>KPD delodajalcem lahko dajejo več pravic kot ZDR-1.</a:t>
            </a:r>
          </a:p>
          <a:p>
            <a:pPr algn="just">
              <a:defRPr/>
            </a:pPr>
            <a:r>
              <a:rPr lang="sl-SI" sz="1800" dirty="0"/>
              <a:t>Če delodajalca ne zavezuje nobena KPD priporočam sprejem pravilnika o delovnih razmerjih.</a:t>
            </a:r>
          </a:p>
          <a:p>
            <a:pPr marL="0" indent="0">
              <a:buFont typeface="Arial" panose="020B0604020202020204" pitchFamily="34" charset="0"/>
              <a:buNone/>
            </a:pPr>
            <a:endParaRPr lang="en-US" dirty="0"/>
          </a:p>
        </p:txBody>
      </p:sp>
      <p:pic>
        <p:nvPicPr>
          <p:cNvPr id="4" name="Slika 3">
            <a:extLst>
              <a:ext uri="{FF2B5EF4-FFF2-40B4-BE49-F238E27FC236}">
                <a16:creationId xmlns:a16="http://schemas.microsoft.com/office/drawing/2014/main" id="{04421701-FCE2-D137-3F2D-F84CD4F3E680}"/>
              </a:ext>
            </a:extLst>
          </p:cNvPr>
          <p:cNvPicPr>
            <a:picLocks noChangeAspect="1"/>
          </p:cNvPicPr>
          <p:nvPr/>
        </p:nvPicPr>
        <p:blipFill>
          <a:blip r:embed="rId2"/>
          <a:stretch>
            <a:fillRect/>
          </a:stretch>
        </p:blipFill>
        <p:spPr>
          <a:xfrm>
            <a:off x="141406" y="-21331"/>
            <a:ext cx="2085937" cy="1773238"/>
          </a:xfrm>
          <a:prstGeom prst="rect">
            <a:avLst/>
          </a:prstGeom>
        </p:spPr>
      </p:pic>
      <p:pic>
        <p:nvPicPr>
          <p:cNvPr id="5" name="Slika 4" descr="Slika, ki vsebuje besede besedilo&#10;&#10;Opis je samodejno ustvarjen">
            <a:extLst>
              <a:ext uri="{FF2B5EF4-FFF2-40B4-BE49-F238E27FC236}">
                <a16:creationId xmlns:a16="http://schemas.microsoft.com/office/drawing/2014/main" id="{A1C71D93-599B-4209-1D89-7E15CA1282A5}"/>
              </a:ext>
            </a:extLst>
          </p:cNvPr>
          <p:cNvPicPr>
            <a:picLocks noChangeAspect="1"/>
          </p:cNvPicPr>
          <p:nvPr/>
        </p:nvPicPr>
        <p:blipFill>
          <a:blip r:embed="rId3"/>
          <a:stretch>
            <a:fillRect/>
          </a:stretch>
        </p:blipFill>
        <p:spPr>
          <a:xfrm>
            <a:off x="2223768" y="664469"/>
            <a:ext cx="1691640" cy="590204"/>
          </a:xfrm>
          <a:prstGeom prst="rect">
            <a:avLst/>
          </a:prstGeom>
        </p:spPr>
      </p:pic>
      <p:pic>
        <p:nvPicPr>
          <p:cNvPr id="6" name="Slika 5" descr="Slika, ki vsebuje besede besedilo&#10;&#10;Opis je samodejno ustvarjen">
            <a:extLst>
              <a:ext uri="{FF2B5EF4-FFF2-40B4-BE49-F238E27FC236}">
                <a16:creationId xmlns:a16="http://schemas.microsoft.com/office/drawing/2014/main" id="{61AB4E02-E461-2F16-6F90-0B8CC61EBF89}"/>
              </a:ext>
            </a:extLst>
          </p:cNvPr>
          <p:cNvPicPr>
            <a:picLocks noChangeAspect="1"/>
          </p:cNvPicPr>
          <p:nvPr/>
        </p:nvPicPr>
        <p:blipFill>
          <a:blip r:embed="rId4"/>
          <a:stretch>
            <a:fillRect/>
          </a:stretch>
        </p:blipFill>
        <p:spPr>
          <a:xfrm>
            <a:off x="4309705" y="626731"/>
            <a:ext cx="2993395" cy="627942"/>
          </a:xfrm>
          <a:prstGeom prst="rect">
            <a:avLst/>
          </a:prstGeom>
        </p:spPr>
      </p:pic>
    </p:spTree>
    <p:extLst>
      <p:ext uri="{BB962C8B-B14F-4D97-AF65-F5344CB8AC3E}">
        <p14:creationId xmlns:p14="http://schemas.microsoft.com/office/powerpoint/2010/main" val="44513773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762C3651-B45E-47A5-98C0-201FAC6B0554}"/>
              </a:ext>
            </a:extLst>
          </p:cNvPr>
          <p:cNvSpPr txBox="1">
            <a:spLocks/>
          </p:cNvSpPr>
          <p:nvPr/>
        </p:nvSpPr>
        <p:spPr>
          <a:xfrm>
            <a:off x="457200" y="1451119"/>
            <a:ext cx="8229600" cy="5434013"/>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marL="0" indent="0">
              <a:buNone/>
              <a:defRPr/>
            </a:pPr>
            <a:r>
              <a:rPr lang="sl-SI" sz="1800" b="1" dirty="0">
                <a:solidFill>
                  <a:srgbClr val="FF0000"/>
                </a:solidFill>
              </a:rPr>
              <a:t>OSNOVNO PRAVILO:</a:t>
            </a:r>
          </a:p>
          <a:p>
            <a:pPr marL="0" indent="0">
              <a:buNone/>
              <a:defRPr/>
            </a:pPr>
            <a:r>
              <a:rPr lang="sl-SI" sz="1800" b="1" dirty="0"/>
              <a:t>Delodajalec mora z delavcem vedno skleniti pogodbo o zaposlitvi, kadar obstajajo elementi delovnega razmerja. </a:t>
            </a:r>
            <a:r>
              <a:rPr lang="sl-SI" sz="1800" dirty="0"/>
              <a:t>To pa so, če delavec delo opravlja:</a:t>
            </a:r>
          </a:p>
          <a:p>
            <a:pPr marL="514350" indent="-514350">
              <a:buFontTx/>
              <a:buNone/>
              <a:defRPr/>
            </a:pPr>
            <a:r>
              <a:rPr lang="sl-SI" sz="1800" dirty="0"/>
              <a:t>- na podlagi prostovoljne vključitve,</a:t>
            </a:r>
          </a:p>
          <a:p>
            <a:pPr>
              <a:buFontTx/>
              <a:buNone/>
              <a:defRPr/>
            </a:pPr>
            <a:r>
              <a:rPr lang="sl-SI" sz="1800" dirty="0"/>
              <a:t>- 	za plačilo, </a:t>
            </a:r>
          </a:p>
          <a:p>
            <a:pPr>
              <a:buFontTx/>
              <a:buChar char="-"/>
              <a:defRPr/>
            </a:pPr>
            <a:r>
              <a:rPr lang="sl-SI" sz="1800" dirty="0"/>
              <a:t>osebno,</a:t>
            </a:r>
          </a:p>
          <a:p>
            <a:pPr>
              <a:buFontTx/>
              <a:buChar char="-"/>
              <a:defRPr/>
            </a:pPr>
            <a:r>
              <a:rPr lang="sl-SI" sz="1800" dirty="0"/>
              <a:t>nepretrgano,</a:t>
            </a:r>
          </a:p>
          <a:p>
            <a:pPr>
              <a:buFontTx/>
              <a:buChar char="-"/>
              <a:defRPr/>
            </a:pPr>
            <a:r>
              <a:rPr lang="sl-SI" sz="1800" dirty="0"/>
              <a:t>po navodilih delodajalca in</a:t>
            </a:r>
          </a:p>
          <a:p>
            <a:pPr>
              <a:buFontTx/>
              <a:buChar char="-"/>
              <a:defRPr/>
            </a:pPr>
            <a:r>
              <a:rPr lang="sl-SI" sz="1800" dirty="0"/>
              <a:t>pod nadzorom delodajalca.</a:t>
            </a:r>
          </a:p>
          <a:p>
            <a:pPr marL="0" indent="0">
              <a:buFontTx/>
              <a:buNone/>
              <a:defRPr/>
            </a:pPr>
            <a:r>
              <a:rPr lang="sl-SI" sz="1800" dirty="0"/>
              <a:t>Pristojnost IRSD: prepoved dela + obvezna izročitev PZ + globa</a:t>
            </a:r>
          </a:p>
          <a:p>
            <a:pPr>
              <a:buFontTx/>
              <a:buNone/>
              <a:defRPr/>
            </a:pPr>
            <a:endParaRPr lang="sl-SI" altLang="sl-SI" sz="1800" b="1" dirty="0"/>
          </a:p>
        </p:txBody>
      </p:sp>
      <p:pic>
        <p:nvPicPr>
          <p:cNvPr id="3" name="Slika 2">
            <a:extLst>
              <a:ext uri="{FF2B5EF4-FFF2-40B4-BE49-F238E27FC236}">
                <a16:creationId xmlns:a16="http://schemas.microsoft.com/office/drawing/2014/main" id="{54C2755C-8B6B-95D4-6CC0-576741F116A2}"/>
              </a:ext>
            </a:extLst>
          </p:cNvPr>
          <p:cNvPicPr>
            <a:picLocks noChangeAspect="1"/>
          </p:cNvPicPr>
          <p:nvPr/>
        </p:nvPicPr>
        <p:blipFill>
          <a:blip r:embed="rId2"/>
          <a:stretch>
            <a:fillRect/>
          </a:stretch>
        </p:blipFill>
        <p:spPr>
          <a:xfrm>
            <a:off x="141406" y="-21331"/>
            <a:ext cx="2085937" cy="1773238"/>
          </a:xfrm>
          <a:prstGeom prst="rect">
            <a:avLst/>
          </a:prstGeom>
        </p:spPr>
      </p:pic>
      <p:pic>
        <p:nvPicPr>
          <p:cNvPr id="4" name="Slika 3" descr="Slika, ki vsebuje besede besedilo&#10;&#10;Opis je samodejno ustvarjen">
            <a:extLst>
              <a:ext uri="{FF2B5EF4-FFF2-40B4-BE49-F238E27FC236}">
                <a16:creationId xmlns:a16="http://schemas.microsoft.com/office/drawing/2014/main" id="{DFD1FE28-F9C2-1DCF-517F-2DEC5679796A}"/>
              </a:ext>
            </a:extLst>
          </p:cNvPr>
          <p:cNvPicPr>
            <a:picLocks noChangeAspect="1"/>
          </p:cNvPicPr>
          <p:nvPr/>
        </p:nvPicPr>
        <p:blipFill>
          <a:blip r:embed="rId3"/>
          <a:stretch>
            <a:fillRect/>
          </a:stretch>
        </p:blipFill>
        <p:spPr>
          <a:xfrm>
            <a:off x="2223768" y="664469"/>
            <a:ext cx="1691640" cy="590204"/>
          </a:xfrm>
          <a:prstGeom prst="rect">
            <a:avLst/>
          </a:prstGeom>
        </p:spPr>
      </p:pic>
      <p:pic>
        <p:nvPicPr>
          <p:cNvPr id="5" name="Slika 4" descr="Slika, ki vsebuje besede besedilo&#10;&#10;Opis je samodejno ustvarjen">
            <a:extLst>
              <a:ext uri="{FF2B5EF4-FFF2-40B4-BE49-F238E27FC236}">
                <a16:creationId xmlns:a16="http://schemas.microsoft.com/office/drawing/2014/main" id="{E9964A85-6953-B926-1DB4-D471D8D9645F}"/>
              </a:ext>
            </a:extLst>
          </p:cNvPr>
          <p:cNvPicPr>
            <a:picLocks noChangeAspect="1"/>
          </p:cNvPicPr>
          <p:nvPr/>
        </p:nvPicPr>
        <p:blipFill>
          <a:blip r:embed="rId4"/>
          <a:stretch>
            <a:fillRect/>
          </a:stretch>
        </p:blipFill>
        <p:spPr>
          <a:xfrm>
            <a:off x="4309705" y="626731"/>
            <a:ext cx="2993395" cy="627942"/>
          </a:xfrm>
          <a:prstGeom prst="rect">
            <a:avLst/>
          </a:prstGeom>
        </p:spPr>
      </p:pic>
    </p:spTree>
    <p:extLst>
      <p:ext uri="{BB962C8B-B14F-4D97-AF65-F5344CB8AC3E}">
        <p14:creationId xmlns:p14="http://schemas.microsoft.com/office/powerpoint/2010/main" val="5967745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jeZBesedilom 1">
            <a:extLst>
              <a:ext uri="{FF2B5EF4-FFF2-40B4-BE49-F238E27FC236}">
                <a16:creationId xmlns:a16="http://schemas.microsoft.com/office/drawing/2014/main" id="{6EF7451C-53C6-4421-A818-5CE9C2C683CC}"/>
              </a:ext>
            </a:extLst>
          </p:cNvPr>
          <p:cNvSpPr txBox="1"/>
          <p:nvPr/>
        </p:nvSpPr>
        <p:spPr>
          <a:xfrm>
            <a:off x="658761" y="766348"/>
            <a:ext cx="8052620" cy="6740307"/>
          </a:xfrm>
          <a:prstGeom prst="rect">
            <a:avLst/>
          </a:prstGeom>
          <a:noFill/>
        </p:spPr>
        <p:txBody>
          <a:bodyPr wrap="square">
            <a:spAutoFit/>
          </a:bodyPr>
          <a:lstStyle/>
          <a:p>
            <a:pPr algn="ctr">
              <a:buFontTx/>
              <a:buNone/>
              <a:defRPr/>
            </a:pPr>
            <a:r>
              <a:rPr lang="sl-SI" altLang="sl-SI" sz="1800" b="1" dirty="0">
                <a:solidFill>
                  <a:srgbClr val="FF0000"/>
                </a:solidFill>
              </a:rPr>
              <a:t>Začasno in občasno delo upokojencev po ZUTD</a:t>
            </a:r>
          </a:p>
          <a:p>
            <a:pPr algn="ctr">
              <a:buFontTx/>
              <a:buNone/>
              <a:defRPr/>
            </a:pPr>
            <a:endParaRPr lang="sl-SI" altLang="sl-SI" sz="1800" b="1" dirty="0">
              <a:solidFill>
                <a:srgbClr val="FF0000"/>
              </a:solidFill>
            </a:endParaRPr>
          </a:p>
          <a:p>
            <a:pPr marL="285750" indent="-285750">
              <a:buFont typeface="Arial" panose="020B0604020202020204" pitchFamily="34" charset="0"/>
              <a:buChar char="•"/>
              <a:defRPr/>
            </a:pPr>
            <a:r>
              <a:rPr lang="sl-SI" altLang="sl-SI" sz="1800" dirty="0"/>
              <a:t>Lahko ga opravljajo samo upokojenci s statusom upokojenca v RS in prejemniki pokojnine od tujega nosilca pokojninskega zavarovanja.</a:t>
            </a:r>
          </a:p>
          <a:p>
            <a:pPr marL="285750" indent="-285750">
              <a:buFont typeface="Arial" panose="020B0604020202020204" pitchFamily="34" charset="0"/>
              <a:buChar char="•"/>
              <a:defRPr/>
            </a:pPr>
            <a:r>
              <a:rPr lang="sl-SI" altLang="sl-SI" sz="1800" b="1" dirty="0"/>
              <a:t>NE:</a:t>
            </a:r>
            <a:r>
              <a:rPr lang="sl-SI" altLang="sl-SI" sz="1800" dirty="0"/>
              <a:t> delni upokojenec in uživalci pokojnine, pri katerih je ugotovljena splošna invalidnost.</a:t>
            </a:r>
          </a:p>
          <a:p>
            <a:pPr marL="285750" indent="-285750">
              <a:buFont typeface="Arial" panose="020B0604020202020204" pitchFamily="34" charset="0"/>
              <a:buChar char="•"/>
              <a:defRPr/>
            </a:pPr>
            <a:r>
              <a:rPr lang="sl-SI" altLang="sl-SI" dirty="0"/>
              <a:t>Edina oblika pogodbe, ki ima lahko vse elemente delovnega razmerja.</a:t>
            </a:r>
            <a:endParaRPr lang="sl-SI" altLang="sl-SI" sz="1800" dirty="0"/>
          </a:p>
          <a:p>
            <a:pPr marL="285750" indent="-285750">
              <a:buFont typeface="Arial" panose="020B0604020202020204" pitchFamily="34" charset="0"/>
              <a:buChar char="•"/>
              <a:defRPr/>
            </a:pPr>
            <a:r>
              <a:rPr lang="sl-SI" altLang="sl-SI" sz="1800" dirty="0"/>
              <a:t>Od 1. 3. 2021 do 28. 2. 2022 minimalna urna postavka 5,5 EUR.</a:t>
            </a:r>
          </a:p>
          <a:p>
            <a:pPr marL="285750" indent="-285750">
              <a:buFont typeface="Arial" panose="020B0604020202020204" pitchFamily="34" charset="0"/>
              <a:buChar char="•"/>
              <a:defRPr/>
            </a:pPr>
            <a:r>
              <a:rPr lang="sl-SI" altLang="sl-SI" dirty="0"/>
              <a:t>Upokojenec lahko v letu 2022 zasluži</a:t>
            </a:r>
            <a:r>
              <a:rPr lang="sl-SI" altLang="sl-SI" sz="1800" dirty="0"/>
              <a:t> </a:t>
            </a:r>
            <a:r>
              <a:rPr lang="sl-SI" altLang="sl-SI" sz="1800" dirty="0" err="1"/>
              <a:t>max</a:t>
            </a:r>
            <a:r>
              <a:rPr lang="sl-SI" altLang="sl-SI" sz="1800" dirty="0"/>
              <a:t> </a:t>
            </a:r>
            <a:r>
              <a:rPr lang="sl-SI" sz="1800" dirty="0"/>
              <a:t>8.639,07 </a:t>
            </a:r>
            <a:r>
              <a:rPr lang="sl-SI" altLang="sl-SI" sz="1800" dirty="0"/>
              <a:t> EUR.</a:t>
            </a:r>
          </a:p>
          <a:p>
            <a:pPr marL="285750" indent="-285750">
              <a:buFont typeface="Arial" panose="020B0604020202020204" pitchFamily="34" charset="0"/>
              <a:buChar char="•"/>
              <a:defRPr/>
            </a:pPr>
            <a:r>
              <a:rPr lang="sl-SI" altLang="sl-SI" dirty="0"/>
              <a:t>Upokojenec letno lahko </a:t>
            </a:r>
            <a:r>
              <a:rPr lang="sl-SI" altLang="sl-SI" dirty="0" err="1"/>
              <a:t>oddela</a:t>
            </a:r>
            <a:r>
              <a:rPr lang="sl-SI" altLang="sl-SI" dirty="0"/>
              <a:t> 720 ur.</a:t>
            </a:r>
          </a:p>
          <a:p>
            <a:pPr marL="285750" indent="-285750">
              <a:buFont typeface="Arial" panose="020B0604020202020204" pitchFamily="34" charset="0"/>
              <a:buChar char="•"/>
              <a:defRPr/>
            </a:pPr>
            <a:r>
              <a:rPr lang="sl-SI" altLang="sl-SI" sz="1800" dirty="0"/>
              <a:t>Največ 60 ur/mesec, izjemoma 3x letno do 90 ur. Vendar letna kvota ostaja 720 ur. </a:t>
            </a:r>
            <a:r>
              <a:rPr lang="sl-SI" altLang="sl-SI" sz="1800" dirty="0">
                <a:solidFill>
                  <a:srgbClr val="FF0000"/>
                </a:solidFill>
              </a:rPr>
              <a:t>V letu 2022 lahko 3x letno do 120 ur, letna kvota ur 1080.</a:t>
            </a:r>
          </a:p>
          <a:p>
            <a:pPr marL="285750" indent="-285750">
              <a:buFont typeface="Arial" panose="020B0604020202020204" pitchFamily="34" charset="0"/>
              <a:buChar char="•"/>
              <a:defRPr/>
            </a:pPr>
            <a:r>
              <a:rPr lang="sl-SI" altLang="sl-SI" dirty="0"/>
              <a:t>Neizkoriščenih ur ni mogoče prenašati v naslednji mesec.</a:t>
            </a:r>
          </a:p>
          <a:p>
            <a:pPr marL="285750" indent="-285750">
              <a:buFont typeface="Arial" panose="020B0604020202020204" pitchFamily="34" charset="0"/>
              <a:buChar char="•"/>
              <a:defRPr/>
            </a:pPr>
            <a:r>
              <a:rPr lang="sl-SI" dirty="0"/>
              <a:t>Upokojenec v dogovoru z delodajalcem sklene pogodbo o opravljanju začasnega ali občasnega dela, v kateri mora biti med drugim navedeno tudi obdobje opravljanja dela in število ur, določena mora biti urna postavka za opravljeno delo ter predviden skupni znesek dohodka.</a:t>
            </a:r>
          </a:p>
          <a:p>
            <a:pPr marL="285750" indent="-285750">
              <a:buFont typeface="Arial" panose="020B0604020202020204" pitchFamily="34" charset="0"/>
              <a:buChar char="•"/>
              <a:defRPr/>
            </a:pPr>
            <a:r>
              <a:rPr lang="sl-SI" dirty="0"/>
              <a:t>Prijava v M12.</a:t>
            </a:r>
          </a:p>
          <a:p>
            <a:pPr marL="285750" indent="-285750">
              <a:buFont typeface="Arial" panose="020B0604020202020204" pitchFamily="34" charset="0"/>
              <a:buChar char="•"/>
              <a:defRPr/>
            </a:pPr>
            <a:r>
              <a:rPr lang="x-none" dirty="0"/>
              <a:t>Delodajalec je za upravičenca dolžan voditi dnevno evidenco prihoda in odhoda ter števila dejansko opravljenih ur začasnega ali občasnega dela.</a:t>
            </a:r>
            <a:endParaRPr lang="sl-SI" dirty="0"/>
          </a:p>
          <a:p>
            <a:pPr marL="285750" indent="-285750">
              <a:buFont typeface="Arial" panose="020B0604020202020204" pitchFamily="34" charset="0"/>
              <a:buChar char="•"/>
              <a:defRPr/>
            </a:pPr>
            <a:r>
              <a:rPr lang="sl-SI" altLang="sl-SI" sz="1800" dirty="0"/>
              <a:t>Zdravniški pregled in izpit iz varnega opravljanja dela.</a:t>
            </a:r>
          </a:p>
          <a:p>
            <a:pPr marL="285750" indent="-285750">
              <a:buFont typeface="Arial" panose="020B0604020202020204" pitchFamily="34" charset="0"/>
              <a:buChar char="•"/>
              <a:defRPr/>
            </a:pPr>
            <a:endParaRPr lang="sl-SI" altLang="sl-SI" dirty="0"/>
          </a:p>
          <a:p>
            <a:pPr marL="285750" indent="-285750">
              <a:buFont typeface="Arial" panose="020B0604020202020204" pitchFamily="34" charset="0"/>
              <a:buChar char="•"/>
              <a:defRPr/>
            </a:pPr>
            <a:endParaRPr lang="sl-SI" altLang="sl-SI" sz="1800" dirty="0"/>
          </a:p>
          <a:p>
            <a:pPr>
              <a:defRPr/>
            </a:pPr>
            <a:endParaRPr lang="sl-SI" altLang="sl-SI" sz="1800" dirty="0"/>
          </a:p>
        </p:txBody>
      </p:sp>
      <p:pic>
        <p:nvPicPr>
          <p:cNvPr id="3" name="Slika 2">
            <a:extLst>
              <a:ext uri="{FF2B5EF4-FFF2-40B4-BE49-F238E27FC236}">
                <a16:creationId xmlns:a16="http://schemas.microsoft.com/office/drawing/2014/main" id="{34360F5F-83D4-8DE3-1A7E-AD8BB8C20406}"/>
              </a:ext>
            </a:extLst>
          </p:cNvPr>
          <p:cNvPicPr>
            <a:picLocks noChangeAspect="1"/>
          </p:cNvPicPr>
          <p:nvPr/>
        </p:nvPicPr>
        <p:blipFill>
          <a:blip r:embed="rId2"/>
          <a:stretch>
            <a:fillRect/>
          </a:stretch>
        </p:blipFill>
        <p:spPr>
          <a:xfrm>
            <a:off x="141406" y="-21331"/>
            <a:ext cx="2085937" cy="1773238"/>
          </a:xfrm>
          <a:prstGeom prst="rect">
            <a:avLst/>
          </a:prstGeom>
        </p:spPr>
      </p:pic>
      <p:pic>
        <p:nvPicPr>
          <p:cNvPr id="4" name="Slika 3" descr="Slika, ki vsebuje besede besedilo&#10;&#10;Opis je samodejno ustvarjen">
            <a:extLst>
              <a:ext uri="{FF2B5EF4-FFF2-40B4-BE49-F238E27FC236}">
                <a16:creationId xmlns:a16="http://schemas.microsoft.com/office/drawing/2014/main" id="{3C0F8842-6D0A-3B12-5BE0-AC7638BF1C98}"/>
              </a:ext>
            </a:extLst>
          </p:cNvPr>
          <p:cNvPicPr>
            <a:picLocks noChangeAspect="1"/>
          </p:cNvPicPr>
          <p:nvPr/>
        </p:nvPicPr>
        <p:blipFill>
          <a:blip r:embed="rId3"/>
          <a:stretch>
            <a:fillRect/>
          </a:stretch>
        </p:blipFill>
        <p:spPr>
          <a:xfrm>
            <a:off x="7149059" y="471246"/>
            <a:ext cx="1691640" cy="590204"/>
          </a:xfrm>
          <a:prstGeom prst="rect">
            <a:avLst/>
          </a:prstGeom>
        </p:spPr>
      </p:pic>
    </p:spTree>
    <p:extLst>
      <p:ext uri="{BB962C8B-B14F-4D97-AF65-F5344CB8AC3E}">
        <p14:creationId xmlns:p14="http://schemas.microsoft.com/office/powerpoint/2010/main" val="26726551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2">
            <a:extLst>
              <a:ext uri="{FF2B5EF4-FFF2-40B4-BE49-F238E27FC236}">
                <a16:creationId xmlns:a16="http://schemas.microsoft.com/office/drawing/2014/main" id="{3A759477-A166-4399-9107-CBC55A9F5F4E}"/>
              </a:ext>
            </a:extLst>
          </p:cNvPr>
          <p:cNvSpPr txBox="1">
            <a:spLocks/>
          </p:cNvSpPr>
          <p:nvPr/>
        </p:nvSpPr>
        <p:spPr>
          <a:xfrm>
            <a:off x="260555" y="436921"/>
            <a:ext cx="8229600" cy="6327673"/>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marL="0" indent="0">
              <a:buNone/>
            </a:pPr>
            <a:r>
              <a:rPr lang="sl-SI" sz="1800" dirty="0"/>
              <a:t>Zakon za delodajalce določa naslednje omejitve (določene za posamezni koledarski mesec):</a:t>
            </a:r>
          </a:p>
          <a:p>
            <a:pPr>
              <a:buFont typeface="Arial" panose="020B0604020202020204" pitchFamily="34" charset="0"/>
              <a:buChar char="•"/>
            </a:pPr>
            <a:r>
              <a:rPr lang="sl-SI" sz="1800" dirty="0"/>
              <a:t>pri delodajalcu, ki nima zaposlenega nobenega delavca oziroma delavke (v nadaljnjem besedilu: delavec), se lahko opravi največ 60 ur začasnega ali občasnega dela,</a:t>
            </a:r>
          </a:p>
          <a:p>
            <a:pPr>
              <a:buFont typeface="Arial" panose="020B0604020202020204" pitchFamily="34" charset="0"/>
              <a:buChar char="•"/>
            </a:pPr>
            <a:r>
              <a:rPr lang="sl-SI" sz="1800" dirty="0"/>
              <a:t>pri delodajalcu, ki zaposluje od enega do vključno deset delavcev, se lahko opravi največ 100 ur začasnega ali občasnega dela,</a:t>
            </a:r>
          </a:p>
          <a:p>
            <a:pPr>
              <a:buFont typeface="Arial" panose="020B0604020202020204" pitchFamily="34" charset="0"/>
              <a:buChar char="•"/>
            </a:pPr>
            <a:r>
              <a:rPr lang="sl-SI" sz="1800" dirty="0"/>
              <a:t>pri delodajalcu, ki zaposluje več kot deset do vključno 30 delavcev, se lahko opravi največ 150 ur začasnega ali občasnega dela,</a:t>
            </a:r>
          </a:p>
          <a:p>
            <a:pPr>
              <a:buFont typeface="Arial" panose="020B0604020202020204" pitchFamily="34" charset="0"/>
              <a:buChar char="•"/>
            </a:pPr>
            <a:r>
              <a:rPr lang="sl-SI" sz="1800" dirty="0"/>
              <a:t>pri delodajalcu, ki zaposluje več kot 30 do vključno 50 delavcev, se lahko opravi največ 400 ur začasnega ali občasnega dela,</a:t>
            </a:r>
          </a:p>
          <a:p>
            <a:pPr>
              <a:buFont typeface="Arial" panose="020B0604020202020204" pitchFamily="34" charset="0"/>
              <a:buChar char="•"/>
            </a:pPr>
            <a:r>
              <a:rPr lang="sl-SI" sz="1800" dirty="0"/>
              <a:t>pri delodajalcu, ki zaposluje več kot 50 delavcev do vključno 100 delavcev, se lahko opravi največ 750 ur začasnega ali občasnega dela,</a:t>
            </a:r>
          </a:p>
          <a:p>
            <a:pPr>
              <a:buFont typeface="Arial" panose="020B0604020202020204" pitchFamily="34" charset="0"/>
              <a:buChar char="•"/>
            </a:pPr>
            <a:r>
              <a:rPr lang="sl-SI" sz="1400" dirty="0"/>
              <a:t>pri delodajalcu, ki zaposluje več kot 100 do vključno 500 delavcev, se lahko opravi največ 1.500 ur začasnega ali občasnega dela,</a:t>
            </a:r>
          </a:p>
          <a:p>
            <a:pPr>
              <a:buFont typeface="Arial" panose="020B0604020202020204" pitchFamily="34" charset="0"/>
              <a:buChar char="•"/>
            </a:pPr>
            <a:r>
              <a:rPr lang="sl-SI" sz="1400" dirty="0"/>
              <a:t>pri delodajalcu, ki zaposluje več kot 500 do vključno 1.000 delavcev, se lahko opravi največ 2.250 ur začasnega ali občasnega dela,</a:t>
            </a:r>
          </a:p>
          <a:p>
            <a:pPr>
              <a:buFont typeface="Arial" panose="020B0604020202020204" pitchFamily="34" charset="0"/>
              <a:buChar char="•"/>
            </a:pPr>
            <a:r>
              <a:rPr lang="sl-SI" sz="1400" dirty="0"/>
              <a:t>pri delodajalcu, ki zaposluje več kot 1.000 do vključno 2.000 delavcev, se lahko opravi največ 3.000 ur začasnega ali občasnega dela,</a:t>
            </a:r>
          </a:p>
          <a:p>
            <a:pPr>
              <a:buFont typeface="Arial" panose="020B0604020202020204" pitchFamily="34" charset="0"/>
              <a:buChar char="•"/>
            </a:pPr>
            <a:r>
              <a:rPr lang="sl-SI" sz="1400" dirty="0"/>
              <a:t>pri delodajalcu, ki zaposluje več kot 2.000 delavcev, se lahko opravi največ 3.750 ur začasnega ali občasnega dela.</a:t>
            </a:r>
          </a:p>
          <a:p>
            <a:r>
              <a:rPr lang="x-none" sz="1800" dirty="0"/>
              <a:t>V število zaposlenih delavcev se štejejo vse </a:t>
            </a:r>
            <a:r>
              <a:rPr lang="sl-SI" sz="1800" dirty="0"/>
              <a:t>PZ (DČ in NDČ)</a:t>
            </a:r>
            <a:r>
              <a:rPr lang="x-none" sz="1800" dirty="0"/>
              <a:t>, sklenjene za </a:t>
            </a:r>
            <a:r>
              <a:rPr lang="x-none" sz="1800" b="1" dirty="0"/>
              <a:t>polni delovni čas </a:t>
            </a:r>
            <a:r>
              <a:rPr lang="x-none" sz="1800" dirty="0"/>
              <a:t>v času podpisa pogodbe </a:t>
            </a:r>
            <a:r>
              <a:rPr lang="sl-SI" sz="1800" dirty="0"/>
              <a:t>z upokojencem</a:t>
            </a:r>
            <a:r>
              <a:rPr lang="x-none" sz="1800" dirty="0"/>
              <a:t>.</a:t>
            </a:r>
            <a:endParaRPr lang="sl-SI" altLang="sl-SI" sz="1800" dirty="0">
              <a:sym typeface="Wingdings" pitchFamily="2" charset="2"/>
            </a:endParaRPr>
          </a:p>
          <a:p>
            <a:pPr marL="0" indent="0">
              <a:buNone/>
            </a:pPr>
            <a:endParaRPr lang="sl-SI" sz="1800" dirty="0"/>
          </a:p>
          <a:p>
            <a:pPr marL="457200" lvl="1" indent="0">
              <a:buFontTx/>
              <a:buNone/>
              <a:defRPr/>
            </a:pPr>
            <a:endParaRPr lang="sl-SI" sz="2000" dirty="0">
              <a:sym typeface="Wingdings" pitchFamily="2" charset="2"/>
            </a:endParaRPr>
          </a:p>
          <a:p>
            <a:pPr marL="0" indent="0">
              <a:buFontTx/>
              <a:buNone/>
              <a:defRPr/>
            </a:pPr>
            <a:endParaRPr lang="sl-SI" dirty="0"/>
          </a:p>
        </p:txBody>
      </p:sp>
    </p:spTree>
    <p:extLst>
      <p:ext uri="{BB962C8B-B14F-4D97-AF65-F5344CB8AC3E}">
        <p14:creationId xmlns:p14="http://schemas.microsoft.com/office/powerpoint/2010/main" val="32429311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2">
            <a:extLst>
              <a:ext uri="{FF2B5EF4-FFF2-40B4-BE49-F238E27FC236}">
                <a16:creationId xmlns:a16="http://schemas.microsoft.com/office/drawing/2014/main" id="{B3F3909F-EAA3-4A59-8B93-A60F1C4F91C6}"/>
              </a:ext>
            </a:extLst>
          </p:cNvPr>
          <p:cNvSpPr txBox="1">
            <a:spLocks/>
          </p:cNvSpPr>
          <p:nvPr/>
        </p:nvSpPr>
        <p:spPr>
          <a:xfrm>
            <a:off x="457200" y="560438"/>
            <a:ext cx="8229600" cy="5978013"/>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marL="0" indent="0" algn="ctr">
              <a:buFontTx/>
              <a:buNone/>
              <a:defRPr/>
            </a:pPr>
            <a:r>
              <a:rPr lang="sl-SI" sz="1800" b="1" dirty="0">
                <a:solidFill>
                  <a:srgbClr val="FF0000"/>
                </a:solidFill>
              </a:rPr>
              <a:t>Kratkotrajno delo</a:t>
            </a:r>
          </a:p>
          <a:p>
            <a:pPr marL="0" indent="0" algn="ctr">
              <a:buFontTx/>
              <a:buNone/>
              <a:defRPr/>
            </a:pPr>
            <a:endParaRPr lang="sl-SI" sz="1800" b="1" dirty="0">
              <a:solidFill>
                <a:srgbClr val="FF0000"/>
              </a:solidFill>
            </a:endParaRPr>
          </a:p>
          <a:p>
            <a:pPr algn="just">
              <a:lnSpc>
                <a:spcPct val="80000"/>
              </a:lnSpc>
              <a:defRPr/>
            </a:pPr>
            <a:r>
              <a:rPr lang="pt-BR" sz="1800" dirty="0"/>
              <a:t>Zakon o preprečevanju dela in zaposlovanja na črno</a:t>
            </a:r>
            <a:r>
              <a:rPr lang="sl-SI" sz="1800" dirty="0"/>
              <a:t>.</a:t>
            </a:r>
            <a:endParaRPr lang="sl-SI" altLang="sl-SI" sz="1800" b="1" dirty="0"/>
          </a:p>
          <a:p>
            <a:pPr algn="just">
              <a:lnSpc>
                <a:spcPct val="80000"/>
              </a:lnSpc>
              <a:defRPr/>
            </a:pPr>
            <a:r>
              <a:rPr lang="sl-SI" altLang="sl-SI" sz="1800" b="1" dirty="0"/>
              <a:t>Brezplačno</a:t>
            </a:r>
            <a:r>
              <a:rPr lang="sl-SI" altLang="sl-SI" sz="1800" dirty="0"/>
              <a:t> opravljanje dela </a:t>
            </a:r>
            <a:r>
              <a:rPr lang="sl-SI" altLang="sl-SI" sz="1800" dirty="0" err="1"/>
              <a:t>max</a:t>
            </a:r>
            <a:r>
              <a:rPr lang="sl-SI" altLang="sl-SI" sz="1800" dirty="0"/>
              <a:t>. 40 ur mesečno.</a:t>
            </a:r>
          </a:p>
          <a:p>
            <a:pPr algn="just">
              <a:lnSpc>
                <a:spcPct val="80000"/>
              </a:lnSpc>
              <a:defRPr/>
            </a:pPr>
            <a:r>
              <a:rPr lang="sl-SI" altLang="sl-SI" sz="1800" dirty="0"/>
              <a:t>V </a:t>
            </a:r>
            <a:r>
              <a:rPr lang="sl-SI" altLang="sl-SI" sz="1800" dirty="0" err="1"/>
              <a:t>mikro</a:t>
            </a:r>
            <a:r>
              <a:rPr lang="sl-SI" altLang="sl-SI" sz="1800" dirty="0"/>
              <a:t> družbi ali pri </a:t>
            </a:r>
            <a:r>
              <a:rPr lang="sl-SI" altLang="sl-SI" sz="1800" dirty="0" err="1"/>
              <a:t>s.p</a:t>
            </a:r>
            <a:r>
              <a:rPr lang="sl-SI" altLang="sl-SI" sz="1800" dirty="0"/>
              <a:t>. (tudi popoldanski </a:t>
            </a:r>
            <a:r>
              <a:rPr lang="sl-SI" altLang="sl-SI" sz="1800" dirty="0" err="1"/>
              <a:t>s.p</a:t>
            </a:r>
            <a:r>
              <a:rPr lang="sl-SI" altLang="sl-SI" sz="1800" dirty="0"/>
              <a:t>.) z min. 1 zaposlenim (ne velja za </a:t>
            </a:r>
            <a:r>
              <a:rPr lang="sl-SI" altLang="sl-SI" sz="1800" dirty="0" err="1"/>
              <a:t>s.p</a:t>
            </a:r>
            <a:r>
              <a:rPr lang="sl-SI" altLang="sl-SI" sz="1800" dirty="0"/>
              <a:t>.) in </a:t>
            </a:r>
            <a:r>
              <a:rPr lang="sl-SI" altLang="sl-SI" sz="1800" dirty="0" err="1"/>
              <a:t>max</a:t>
            </a:r>
            <a:r>
              <a:rPr lang="sl-SI" altLang="sl-SI" sz="1800" dirty="0"/>
              <a:t>. 10 zaposlenimi.</a:t>
            </a:r>
          </a:p>
          <a:p>
            <a:pPr algn="just">
              <a:lnSpc>
                <a:spcPct val="80000"/>
              </a:lnSpc>
              <a:defRPr/>
            </a:pPr>
            <a:r>
              <a:rPr lang="x-none" sz="1800" dirty="0"/>
              <a:t>Kratkotrajno delo se mora glede zaposlovanja oseb, mlajših od 18 let, delovnega časa, nočnega dela, odmorov in počitkov ter varstva nekaterih kategorij delavcev opravljati v skladu s predpisi o delovnih razmerjih in predpisi o varnosti in zdravju pri delu.</a:t>
            </a:r>
            <a:endParaRPr lang="sl-SI" altLang="sl-SI" sz="1800" dirty="0"/>
          </a:p>
          <a:p>
            <a:pPr algn="just">
              <a:lnSpc>
                <a:spcPct val="80000"/>
              </a:lnSpc>
              <a:defRPr/>
            </a:pPr>
            <a:r>
              <a:rPr lang="sl-SI" altLang="sl-SI" sz="1800" b="1" dirty="0"/>
              <a:t>Opravlja ga lahko (v razmerju do podjetnika/solastnika družbe):</a:t>
            </a:r>
          </a:p>
          <a:p>
            <a:pPr lvl="1" algn="just">
              <a:lnSpc>
                <a:spcPct val="80000"/>
              </a:lnSpc>
              <a:defRPr/>
            </a:pPr>
            <a:r>
              <a:rPr lang="sl-SI" altLang="sl-SI" sz="1500" dirty="0"/>
              <a:t>zakonec/</a:t>
            </a:r>
            <a:r>
              <a:rPr lang="sl-SI" altLang="sl-SI" sz="1500" dirty="0" err="1"/>
              <a:t>izvenzakonski</a:t>
            </a:r>
            <a:r>
              <a:rPr lang="sl-SI" altLang="sl-SI" sz="1500" dirty="0"/>
              <a:t> partner/partner v registrirani istospolni skupnosti, </a:t>
            </a:r>
          </a:p>
          <a:p>
            <a:pPr lvl="1" algn="just">
              <a:lnSpc>
                <a:spcPct val="80000"/>
              </a:lnSpc>
              <a:defRPr/>
            </a:pPr>
            <a:r>
              <a:rPr lang="sl-SI" altLang="sl-SI" sz="1500" dirty="0"/>
              <a:t>oče/mama  ter očim/mačeha,</a:t>
            </a:r>
          </a:p>
          <a:p>
            <a:pPr lvl="1" algn="just">
              <a:lnSpc>
                <a:spcPct val="80000"/>
              </a:lnSpc>
              <a:defRPr/>
            </a:pPr>
            <a:r>
              <a:rPr lang="sl-SI" altLang="sl-SI" sz="1500" dirty="0"/>
              <a:t>sin/hči,</a:t>
            </a:r>
          </a:p>
          <a:p>
            <a:pPr lvl="1" algn="just">
              <a:lnSpc>
                <a:spcPct val="80000"/>
              </a:lnSpc>
              <a:defRPr/>
            </a:pPr>
            <a:r>
              <a:rPr lang="sl-SI" altLang="sl-SI" sz="1500" dirty="0"/>
              <a:t>tast/tašča,</a:t>
            </a:r>
          </a:p>
          <a:p>
            <a:pPr lvl="1" algn="just">
              <a:lnSpc>
                <a:spcPct val="80000"/>
              </a:lnSpc>
              <a:defRPr/>
            </a:pPr>
            <a:r>
              <a:rPr lang="sl-SI" altLang="sl-SI" sz="1500" dirty="0"/>
              <a:t>pastorek/pastorka,</a:t>
            </a:r>
          </a:p>
          <a:p>
            <a:pPr lvl="1" algn="just">
              <a:lnSpc>
                <a:spcPct val="80000"/>
              </a:lnSpc>
              <a:defRPr/>
            </a:pPr>
            <a:r>
              <a:rPr lang="sl-SI" altLang="sl-SI" sz="1500" dirty="0"/>
              <a:t>tujec, če izpolnjuje sorodstveni pogoj,</a:t>
            </a:r>
          </a:p>
          <a:p>
            <a:pPr lvl="1" algn="just">
              <a:lnSpc>
                <a:spcPct val="80000"/>
              </a:lnSpc>
              <a:defRPr/>
            </a:pPr>
            <a:r>
              <a:rPr lang="sl-SI" altLang="sl-SI" sz="1500" dirty="0"/>
              <a:t>brezposelna oseba, prijavljena na ZRSZZ, tudi tista, ki prejema nadomestilo.</a:t>
            </a:r>
            <a:endParaRPr lang="sl-SI" altLang="sl-SI" sz="1500" b="1" dirty="0"/>
          </a:p>
          <a:p>
            <a:pPr algn="just">
              <a:lnSpc>
                <a:spcPct val="80000"/>
              </a:lnSpc>
              <a:defRPr/>
            </a:pPr>
            <a:r>
              <a:rPr lang="sl-SI" altLang="sl-SI" sz="1800" b="1" dirty="0"/>
              <a:t>Ne smejo ga opravljati (v razmerju do podjetnika/solastnika družbe):</a:t>
            </a:r>
          </a:p>
          <a:p>
            <a:pPr lvl="1" algn="just">
              <a:lnSpc>
                <a:spcPct val="80000"/>
              </a:lnSpc>
              <a:defRPr/>
            </a:pPr>
            <a:r>
              <a:rPr lang="sl-SI" altLang="sl-SI" sz="1500" dirty="0"/>
              <a:t>bratje in sestre, </a:t>
            </a:r>
          </a:p>
          <a:p>
            <a:pPr lvl="1" algn="just">
              <a:lnSpc>
                <a:spcPct val="80000"/>
              </a:lnSpc>
              <a:defRPr/>
            </a:pPr>
            <a:r>
              <a:rPr lang="sl-SI" altLang="sl-SI" sz="1500" dirty="0"/>
              <a:t>vnuki,</a:t>
            </a:r>
          </a:p>
          <a:p>
            <a:pPr lvl="1" algn="just">
              <a:lnSpc>
                <a:spcPct val="80000"/>
              </a:lnSpc>
              <a:defRPr/>
            </a:pPr>
            <a:r>
              <a:rPr lang="sl-SI" altLang="sl-SI" sz="1500" dirty="0"/>
              <a:t>svak/svakinja.</a:t>
            </a:r>
          </a:p>
          <a:p>
            <a:pPr marL="0" indent="0" algn="just">
              <a:lnSpc>
                <a:spcPct val="80000"/>
              </a:lnSpc>
              <a:buFontTx/>
              <a:buNone/>
              <a:defRPr/>
            </a:pPr>
            <a:endParaRPr lang="pl-PL" altLang="sl-SI" sz="1800" b="1" dirty="0"/>
          </a:p>
          <a:p>
            <a:pPr marL="0" indent="0">
              <a:buFontTx/>
              <a:buNone/>
              <a:defRPr/>
            </a:pPr>
            <a:endParaRPr lang="sl-SI" dirty="0"/>
          </a:p>
        </p:txBody>
      </p:sp>
      <p:pic>
        <p:nvPicPr>
          <p:cNvPr id="3" name="Slika 2">
            <a:extLst>
              <a:ext uri="{FF2B5EF4-FFF2-40B4-BE49-F238E27FC236}">
                <a16:creationId xmlns:a16="http://schemas.microsoft.com/office/drawing/2014/main" id="{F20DF8C1-63B7-BC42-1D59-278A6480820F}"/>
              </a:ext>
            </a:extLst>
          </p:cNvPr>
          <p:cNvPicPr>
            <a:picLocks noChangeAspect="1"/>
          </p:cNvPicPr>
          <p:nvPr/>
        </p:nvPicPr>
        <p:blipFill>
          <a:blip r:embed="rId2"/>
          <a:stretch>
            <a:fillRect/>
          </a:stretch>
        </p:blipFill>
        <p:spPr>
          <a:xfrm>
            <a:off x="141406" y="-21331"/>
            <a:ext cx="2085937" cy="1773238"/>
          </a:xfrm>
          <a:prstGeom prst="rect">
            <a:avLst/>
          </a:prstGeom>
        </p:spPr>
      </p:pic>
      <p:pic>
        <p:nvPicPr>
          <p:cNvPr id="4" name="Slika 3" descr="Slika, ki vsebuje besede besedilo&#10;&#10;Opis je samodejno ustvarjen">
            <a:extLst>
              <a:ext uri="{FF2B5EF4-FFF2-40B4-BE49-F238E27FC236}">
                <a16:creationId xmlns:a16="http://schemas.microsoft.com/office/drawing/2014/main" id="{6C9E889A-EECE-B8B0-156D-6E6A89AAFDF8}"/>
              </a:ext>
            </a:extLst>
          </p:cNvPr>
          <p:cNvPicPr>
            <a:picLocks noChangeAspect="1"/>
          </p:cNvPicPr>
          <p:nvPr/>
        </p:nvPicPr>
        <p:blipFill>
          <a:blip r:embed="rId3"/>
          <a:stretch>
            <a:fillRect/>
          </a:stretch>
        </p:blipFill>
        <p:spPr>
          <a:xfrm>
            <a:off x="1953604" y="560438"/>
            <a:ext cx="1691640" cy="590204"/>
          </a:xfrm>
          <a:prstGeom prst="rect">
            <a:avLst/>
          </a:prstGeom>
        </p:spPr>
      </p:pic>
      <p:pic>
        <p:nvPicPr>
          <p:cNvPr id="5" name="Slika 4" descr="Slika, ki vsebuje besede besedilo&#10;&#10;Opis je samodejno ustvarjen">
            <a:extLst>
              <a:ext uri="{FF2B5EF4-FFF2-40B4-BE49-F238E27FC236}">
                <a16:creationId xmlns:a16="http://schemas.microsoft.com/office/drawing/2014/main" id="{40AD6E0A-5757-E240-228F-12BF17608BF7}"/>
              </a:ext>
            </a:extLst>
          </p:cNvPr>
          <p:cNvPicPr>
            <a:picLocks noChangeAspect="1"/>
          </p:cNvPicPr>
          <p:nvPr/>
        </p:nvPicPr>
        <p:blipFill>
          <a:blip r:embed="rId4"/>
          <a:stretch>
            <a:fillRect/>
          </a:stretch>
        </p:blipFill>
        <p:spPr>
          <a:xfrm>
            <a:off x="5693405" y="501247"/>
            <a:ext cx="2993395" cy="627942"/>
          </a:xfrm>
          <a:prstGeom prst="rect">
            <a:avLst/>
          </a:prstGeom>
        </p:spPr>
      </p:pic>
    </p:spTree>
    <p:extLst>
      <p:ext uri="{BB962C8B-B14F-4D97-AF65-F5344CB8AC3E}">
        <p14:creationId xmlns:p14="http://schemas.microsoft.com/office/powerpoint/2010/main" val="153933921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grada vsebine 2">
            <a:extLst>
              <a:ext uri="{FF2B5EF4-FFF2-40B4-BE49-F238E27FC236}">
                <a16:creationId xmlns:a16="http://schemas.microsoft.com/office/drawing/2014/main" id="{72B3B0E5-9B2B-4BF0-8DFF-E06B36218224}"/>
              </a:ext>
            </a:extLst>
          </p:cNvPr>
          <p:cNvSpPr txBox="1">
            <a:spLocks/>
          </p:cNvSpPr>
          <p:nvPr/>
        </p:nvSpPr>
        <p:spPr>
          <a:xfrm>
            <a:off x="457200" y="1540173"/>
            <a:ext cx="8229600" cy="5721350"/>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algn="just">
              <a:lnSpc>
                <a:spcPct val="80000"/>
              </a:lnSpc>
              <a:defRPr/>
            </a:pPr>
            <a:r>
              <a:rPr lang="sl-SI" altLang="sl-SI" sz="1800" dirty="0"/>
              <a:t>Možna kombinacija kratkotrajnega in upokojenskega dela v istem mesecu in istem podjetju.</a:t>
            </a:r>
          </a:p>
          <a:p>
            <a:pPr algn="just">
              <a:lnSpc>
                <a:spcPct val="80000"/>
              </a:lnSpc>
              <a:defRPr/>
            </a:pPr>
            <a:r>
              <a:rPr lang="sl-SI" altLang="sl-SI" sz="1800" dirty="0"/>
              <a:t>Zdravniški pregled in izpit iz varnega opravljanja dela.</a:t>
            </a:r>
          </a:p>
          <a:p>
            <a:pPr algn="just">
              <a:lnSpc>
                <a:spcPct val="80000"/>
              </a:lnSpc>
              <a:defRPr/>
            </a:pPr>
            <a:r>
              <a:rPr lang="sl-SI" altLang="sl-SI" sz="1800" dirty="0"/>
              <a:t>Prijava v M12.</a:t>
            </a:r>
          </a:p>
          <a:p>
            <a:r>
              <a:rPr lang="sl-SI" altLang="sl-SI" sz="1800" dirty="0"/>
              <a:t>Potrebno plačati pavšalne prispevke za poškodbe pri delu in poklicne bolezni. </a:t>
            </a:r>
          </a:p>
          <a:p>
            <a:r>
              <a:rPr lang="sl-SI" sz="1800" dirty="0"/>
              <a:t>Delodajalec vodi evidenco o opravljenem kratkotrajnem delu, ki vsebuje:</a:t>
            </a:r>
          </a:p>
          <a:p>
            <a:pPr lvl="1"/>
            <a:r>
              <a:rPr lang="sl-SI" sz="1500" dirty="0"/>
              <a:t>osebno ime, naslov in davčno številko osebe, ki opravlja kratkotrajno delo,</a:t>
            </a:r>
          </a:p>
          <a:p>
            <a:pPr lvl="1"/>
            <a:r>
              <a:rPr lang="sl-SI" sz="1500" dirty="0"/>
              <a:t>uro začetka in zaključka opravljanja kratkotrajnega dela, kot jo je potrdila oseba, ki opravlja kratkotrajno delo (ob začetku in zaključku), po dnevih,</a:t>
            </a:r>
          </a:p>
          <a:p>
            <a:pPr lvl="1"/>
            <a:r>
              <a:rPr lang="sl-SI" sz="1500" dirty="0"/>
              <a:t>skupno število ur opravljenega kratkotrajnega dela na mesečni ravni.</a:t>
            </a:r>
          </a:p>
          <a:p>
            <a:pPr marL="0" lvl="1" indent="4763"/>
            <a:r>
              <a:rPr lang="sl-SI" dirty="0"/>
              <a:t> Hraniti jo mora 2 leti po zaključku dela.</a:t>
            </a:r>
          </a:p>
          <a:p>
            <a:pPr>
              <a:defRPr/>
            </a:pPr>
            <a:r>
              <a:rPr lang="sl-SI" altLang="sl-SI" sz="1800" dirty="0"/>
              <a:t>Sklenitev posebne pogodbe za opravljanje kratkotrajnega dela ni potrebna.</a:t>
            </a:r>
          </a:p>
          <a:p>
            <a:pPr>
              <a:defRPr/>
            </a:pPr>
            <a:r>
              <a:rPr lang="sl-SI" altLang="sl-SI" sz="1800" dirty="0"/>
              <a:t>Delodajalec lahko izvajalcu povrne stroške prevoza na in iz dela, prehrane med delom in stroške na službeni poti – davčna obravnava kot dohodek iz drugega pogodbenega razmerja.</a:t>
            </a:r>
          </a:p>
          <a:p>
            <a:pPr>
              <a:defRPr/>
            </a:pPr>
            <a:endParaRPr lang="sl-SI" altLang="sl-SI" sz="1800" dirty="0"/>
          </a:p>
          <a:p>
            <a:pPr marL="0" indent="0">
              <a:buFontTx/>
              <a:buNone/>
              <a:defRPr/>
            </a:pPr>
            <a:endParaRPr lang="sl-SI" dirty="0"/>
          </a:p>
        </p:txBody>
      </p:sp>
      <p:pic>
        <p:nvPicPr>
          <p:cNvPr id="3" name="Slika 2">
            <a:extLst>
              <a:ext uri="{FF2B5EF4-FFF2-40B4-BE49-F238E27FC236}">
                <a16:creationId xmlns:a16="http://schemas.microsoft.com/office/drawing/2014/main" id="{DE0342C7-7717-3E1B-477A-01947E0D2980}"/>
              </a:ext>
            </a:extLst>
          </p:cNvPr>
          <p:cNvPicPr>
            <a:picLocks noChangeAspect="1"/>
          </p:cNvPicPr>
          <p:nvPr/>
        </p:nvPicPr>
        <p:blipFill>
          <a:blip r:embed="rId2"/>
          <a:stretch>
            <a:fillRect/>
          </a:stretch>
        </p:blipFill>
        <p:spPr>
          <a:xfrm>
            <a:off x="141406" y="-21331"/>
            <a:ext cx="2085937" cy="1773238"/>
          </a:xfrm>
          <a:prstGeom prst="rect">
            <a:avLst/>
          </a:prstGeom>
        </p:spPr>
      </p:pic>
      <p:pic>
        <p:nvPicPr>
          <p:cNvPr id="4" name="Slika 3" descr="Slika, ki vsebuje besede besedilo&#10;&#10;Opis je samodejno ustvarjen">
            <a:extLst>
              <a:ext uri="{FF2B5EF4-FFF2-40B4-BE49-F238E27FC236}">
                <a16:creationId xmlns:a16="http://schemas.microsoft.com/office/drawing/2014/main" id="{5A42329B-31EE-6035-628B-4B6A838382B8}"/>
              </a:ext>
            </a:extLst>
          </p:cNvPr>
          <p:cNvPicPr>
            <a:picLocks noChangeAspect="1"/>
          </p:cNvPicPr>
          <p:nvPr/>
        </p:nvPicPr>
        <p:blipFill>
          <a:blip r:embed="rId3"/>
          <a:stretch>
            <a:fillRect/>
          </a:stretch>
        </p:blipFill>
        <p:spPr>
          <a:xfrm>
            <a:off x="2223768" y="664469"/>
            <a:ext cx="1691640" cy="590204"/>
          </a:xfrm>
          <a:prstGeom prst="rect">
            <a:avLst/>
          </a:prstGeom>
        </p:spPr>
      </p:pic>
      <p:pic>
        <p:nvPicPr>
          <p:cNvPr id="5" name="Slika 4" descr="Slika, ki vsebuje besede besedilo&#10;&#10;Opis je samodejno ustvarjen">
            <a:extLst>
              <a:ext uri="{FF2B5EF4-FFF2-40B4-BE49-F238E27FC236}">
                <a16:creationId xmlns:a16="http://schemas.microsoft.com/office/drawing/2014/main" id="{9DB76378-0DD6-7514-DE10-8C70D09F53CA}"/>
              </a:ext>
            </a:extLst>
          </p:cNvPr>
          <p:cNvPicPr>
            <a:picLocks noChangeAspect="1"/>
          </p:cNvPicPr>
          <p:nvPr/>
        </p:nvPicPr>
        <p:blipFill>
          <a:blip r:embed="rId4"/>
          <a:stretch>
            <a:fillRect/>
          </a:stretch>
        </p:blipFill>
        <p:spPr>
          <a:xfrm>
            <a:off x="4309705" y="626731"/>
            <a:ext cx="2993395" cy="627942"/>
          </a:xfrm>
          <a:prstGeom prst="rect">
            <a:avLst/>
          </a:prstGeom>
        </p:spPr>
      </p:pic>
    </p:spTree>
    <p:extLst>
      <p:ext uri="{BB962C8B-B14F-4D97-AF65-F5344CB8AC3E}">
        <p14:creationId xmlns:p14="http://schemas.microsoft.com/office/powerpoint/2010/main" val="9637315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2">
            <a:extLst>
              <a:ext uri="{FF2B5EF4-FFF2-40B4-BE49-F238E27FC236}">
                <a16:creationId xmlns:a16="http://schemas.microsoft.com/office/drawing/2014/main" id="{0200883C-3DC6-45B1-8B22-92E538E30567}"/>
              </a:ext>
            </a:extLst>
          </p:cNvPr>
          <p:cNvSpPr txBox="1">
            <a:spLocks/>
          </p:cNvSpPr>
          <p:nvPr/>
        </p:nvSpPr>
        <p:spPr bwMode="auto">
          <a:xfrm>
            <a:off x="506698" y="1544396"/>
            <a:ext cx="8229600" cy="5983288"/>
          </a:xfrm>
          <a:prstGeom prst="rect">
            <a:avLst/>
          </a:prstGeom>
        </p:spPr>
        <p:txBody>
          <a:bodyPr vert="horz" wrap="square" lIns="91440" tIns="45720" rIns="91440" bIns="45720" numCol="1" anchor="t" anchorCtr="0" compatLnSpc="1">
            <a:prstTxWarp prst="textNoShape">
              <a:avLst/>
            </a:prstTxWarp>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a:buFontTx/>
              <a:buNone/>
              <a:defRPr/>
            </a:pPr>
            <a:r>
              <a:rPr lang="sl-SI" sz="1800" b="1" dirty="0">
                <a:solidFill>
                  <a:srgbClr val="FF0000"/>
                </a:solidFill>
              </a:rPr>
              <a:t>Začasno in občasno delo študentov in dijakov (študentsko delo) – ZZZPB</a:t>
            </a:r>
          </a:p>
          <a:p>
            <a:pPr>
              <a:buFontTx/>
              <a:buNone/>
              <a:defRPr/>
            </a:pPr>
            <a:endParaRPr lang="sl-SI" sz="1800" b="1" dirty="0">
              <a:solidFill>
                <a:srgbClr val="FF0000"/>
              </a:solidFill>
            </a:endParaRPr>
          </a:p>
          <a:p>
            <a:pPr>
              <a:defRPr/>
            </a:pPr>
            <a:r>
              <a:rPr lang="sl-SI" sz="1800" dirty="0"/>
              <a:t>Je občasno in začasno delo.</a:t>
            </a:r>
          </a:p>
          <a:p>
            <a:pPr>
              <a:defRPr/>
            </a:pPr>
            <a:r>
              <a:rPr lang="sl-SI" sz="1800" dirty="0"/>
              <a:t>Če obstajajo elementi delovnega razmerja, gre za delovno razmerje in ne študentsko delo – študent lahko vloži tožbo in zahteva ugotovitev obstoja delovnega razmerja,</a:t>
            </a:r>
          </a:p>
          <a:p>
            <a:pPr>
              <a:defRPr/>
            </a:pPr>
            <a:r>
              <a:rPr lang="sl-SI" sz="1800" dirty="0"/>
              <a:t>Se ne sme opravljati, kadar so podani elementi delovnega razmerja – kje je meja?</a:t>
            </a:r>
          </a:p>
          <a:p>
            <a:pPr>
              <a:defRPr/>
            </a:pPr>
            <a:r>
              <a:rPr lang="sl-SI" sz="1800" dirty="0"/>
              <a:t>Od 15. 1. 2022 minimalna urna postavka 6,17 EUR bruto.</a:t>
            </a:r>
          </a:p>
          <a:p>
            <a:pPr>
              <a:defRPr/>
            </a:pPr>
            <a:r>
              <a:rPr lang="sl-SI" sz="1800" dirty="0"/>
              <a:t>Delodajalec mora voditi dnevno evidenco prihoda in odhoda.</a:t>
            </a:r>
          </a:p>
          <a:p>
            <a:pPr>
              <a:buFontTx/>
              <a:buNone/>
              <a:defRPr/>
            </a:pPr>
            <a:endParaRPr lang="sl-SI" sz="1800" b="1" dirty="0"/>
          </a:p>
          <a:p>
            <a:pPr marL="0" indent="0">
              <a:buFontTx/>
              <a:buNone/>
              <a:defRPr/>
            </a:pPr>
            <a:endParaRPr lang="sl-SI" sz="1800" dirty="0"/>
          </a:p>
          <a:p>
            <a:pPr marL="0" indent="0">
              <a:buFontTx/>
              <a:buNone/>
              <a:defRPr/>
            </a:pPr>
            <a:endParaRPr lang="sl-SI" sz="2000" dirty="0"/>
          </a:p>
          <a:p>
            <a:pPr>
              <a:buFontTx/>
              <a:buChar char="-"/>
              <a:defRPr/>
            </a:pPr>
            <a:endParaRPr lang="sl-SI" dirty="0"/>
          </a:p>
          <a:p>
            <a:pPr>
              <a:buFontTx/>
              <a:buChar char="-"/>
              <a:defRPr/>
            </a:pPr>
            <a:endParaRPr lang="sl-SI" dirty="0"/>
          </a:p>
        </p:txBody>
      </p:sp>
      <p:pic>
        <p:nvPicPr>
          <p:cNvPr id="3" name="Slika 2">
            <a:extLst>
              <a:ext uri="{FF2B5EF4-FFF2-40B4-BE49-F238E27FC236}">
                <a16:creationId xmlns:a16="http://schemas.microsoft.com/office/drawing/2014/main" id="{9E4EDE94-62F2-287B-8CFA-A12BE14B197B}"/>
              </a:ext>
            </a:extLst>
          </p:cNvPr>
          <p:cNvPicPr>
            <a:picLocks noChangeAspect="1"/>
          </p:cNvPicPr>
          <p:nvPr/>
        </p:nvPicPr>
        <p:blipFill>
          <a:blip r:embed="rId2"/>
          <a:stretch>
            <a:fillRect/>
          </a:stretch>
        </p:blipFill>
        <p:spPr>
          <a:xfrm>
            <a:off x="141406" y="-21331"/>
            <a:ext cx="2085937" cy="1773238"/>
          </a:xfrm>
          <a:prstGeom prst="rect">
            <a:avLst/>
          </a:prstGeom>
        </p:spPr>
      </p:pic>
      <p:pic>
        <p:nvPicPr>
          <p:cNvPr id="4" name="Slika 3" descr="Slika, ki vsebuje besede besedilo&#10;&#10;Opis je samodejno ustvarjen">
            <a:extLst>
              <a:ext uri="{FF2B5EF4-FFF2-40B4-BE49-F238E27FC236}">
                <a16:creationId xmlns:a16="http://schemas.microsoft.com/office/drawing/2014/main" id="{2669DF8C-5867-5CEF-ECAD-E25E9005D590}"/>
              </a:ext>
            </a:extLst>
          </p:cNvPr>
          <p:cNvPicPr>
            <a:picLocks noChangeAspect="1"/>
          </p:cNvPicPr>
          <p:nvPr/>
        </p:nvPicPr>
        <p:blipFill>
          <a:blip r:embed="rId3"/>
          <a:stretch>
            <a:fillRect/>
          </a:stretch>
        </p:blipFill>
        <p:spPr>
          <a:xfrm>
            <a:off x="2223768" y="664469"/>
            <a:ext cx="1691640" cy="590204"/>
          </a:xfrm>
          <a:prstGeom prst="rect">
            <a:avLst/>
          </a:prstGeom>
        </p:spPr>
      </p:pic>
      <p:pic>
        <p:nvPicPr>
          <p:cNvPr id="5" name="Slika 4" descr="Slika, ki vsebuje besede besedilo&#10;&#10;Opis je samodejno ustvarjen">
            <a:extLst>
              <a:ext uri="{FF2B5EF4-FFF2-40B4-BE49-F238E27FC236}">
                <a16:creationId xmlns:a16="http://schemas.microsoft.com/office/drawing/2014/main" id="{49814A44-EF28-4210-8158-AF87767FEB30}"/>
              </a:ext>
            </a:extLst>
          </p:cNvPr>
          <p:cNvPicPr>
            <a:picLocks noChangeAspect="1"/>
          </p:cNvPicPr>
          <p:nvPr/>
        </p:nvPicPr>
        <p:blipFill>
          <a:blip r:embed="rId4"/>
          <a:stretch>
            <a:fillRect/>
          </a:stretch>
        </p:blipFill>
        <p:spPr>
          <a:xfrm>
            <a:off x="4309705" y="626731"/>
            <a:ext cx="2993395" cy="627942"/>
          </a:xfrm>
          <a:prstGeom prst="rect">
            <a:avLst/>
          </a:prstGeom>
        </p:spPr>
      </p:pic>
    </p:spTree>
    <p:extLst>
      <p:ext uri="{BB962C8B-B14F-4D97-AF65-F5344CB8AC3E}">
        <p14:creationId xmlns:p14="http://schemas.microsoft.com/office/powerpoint/2010/main" val="35889775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1AA9CDA-B12D-452D-BFE2-5C86F9EF9822}"/>
              </a:ext>
            </a:extLst>
          </p:cNvPr>
          <p:cNvSpPr txBox="1">
            <a:spLocks/>
          </p:cNvSpPr>
          <p:nvPr/>
        </p:nvSpPr>
        <p:spPr bwMode="auto">
          <a:xfrm>
            <a:off x="529936" y="1537623"/>
            <a:ext cx="8229600" cy="63484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sl-SI" altLang="sl-SI" sz="1800" dirty="0" err="1">
                <a:solidFill>
                  <a:srgbClr val="FF0000"/>
                </a:solidFill>
                <a:latin typeface="+mn-lt"/>
              </a:rPr>
              <a:t>Podjemna</a:t>
            </a:r>
            <a:r>
              <a:rPr lang="sl-SI" altLang="sl-SI" sz="1800" dirty="0">
                <a:solidFill>
                  <a:srgbClr val="FF0000"/>
                </a:solidFill>
                <a:latin typeface="+mn-lt"/>
              </a:rPr>
              <a:t> pogodba</a:t>
            </a:r>
          </a:p>
        </p:txBody>
      </p:sp>
      <p:sp>
        <p:nvSpPr>
          <p:cNvPr id="3" name="Ograda vsebine 2">
            <a:extLst>
              <a:ext uri="{FF2B5EF4-FFF2-40B4-BE49-F238E27FC236}">
                <a16:creationId xmlns:a16="http://schemas.microsoft.com/office/drawing/2014/main" id="{19A734E3-F1CC-4B31-A0E0-156E9FDEBF7F}"/>
              </a:ext>
            </a:extLst>
          </p:cNvPr>
          <p:cNvSpPr txBox="1">
            <a:spLocks/>
          </p:cNvSpPr>
          <p:nvPr/>
        </p:nvSpPr>
        <p:spPr>
          <a:xfrm>
            <a:off x="457200" y="1948794"/>
            <a:ext cx="8229600" cy="4525963"/>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algn="just">
              <a:buFont typeface="Arial" charset="0"/>
              <a:buChar char="•"/>
              <a:defRPr/>
            </a:pPr>
            <a:r>
              <a:rPr lang="sl-SI" sz="1800" dirty="0"/>
              <a:t>Obligacijski zakonik (OZ).</a:t>
            </a:r>
          </a:p>
          <a:p>
            <a:pPr algn="just">
              <a:defRPr/>
            </a:pPr>
            <a:r>
              <a:rPr lang="sl-SI" sz="1800" dirty="0" err="1"/>
              <a:t>Podjemna</a:t>
            </a:r>
            <a:r>
              <a:rPr lang="sl-SI" sz="1800" dirty="0"/>
              <a:t> pogodba se sklene za občasna in časovno omejena dela. Predmet </a:t>
            </a:r>
            <a:r>
              <a:rPr lang="sl-SI" sz="1800" dirty="0" err="1"/>
              <a:t>podjemne</a:t>
            </a:r>
            <a:r>
              <a:rPr lang="sl-SI" sz="1800" dirty="0"/>
              <a:t> pogodbe ali pogodbe o delu je lahko izdelava ali popravilo stvari ali kakšno fizično ali umsko delo.</a:t>
            </a:r>
          </a:p>
          <a:p>
            <a:pPr algn="just">
              <a:defRPr/>
            </a:pPr>
            <a:r>
              <a:rPr lang="sl-SI" sz="1800" dirty="0"/>
              <a:t>Če ima </a:t>
            </a:r>
            <a:r>
              <a:rPr lang="sl-SI" sz="1800" dirty="0" err="1"/>
              <a:t>podjemna</a:t>
            </a:r>
            <a:r>
              <a:rPr lang="sl-SI" sz="1800" dirty="0"/>
              <a:t> pogodba elemente delovnega razmerja ste dolžni skleniti pogodbo o zaposlitvi!</a:t>
            </a:r>
          </a:p>
          <a:p>
            <a:pPr marL="0" indent="0">
              <a:buFontTx/>
              <a:buNone/>
              <a:defRPr/>
            </a:pPr>
            <a:endParaRPr lang="sl-SI" sz="2800" dirty="0"/>
          </a:p>
        </p:txBody>
      </p:sp>
      <p:pic>
        <p:nvPicPr>
          <p:cNvPr id="4" name="Slika 3">
            <a:extLst>
              <a:ext uri="{FF2B5EF4-FFF2-40B4-BE49-F238E27FC236}">
                <a16:creationId xmlns:a16="http://schemas.microsoft.com/office/drawing/2014/main" id="{899F6DAC-325E-70E5-0377-861D5D86F1A0}"/>
              </a:ext>
            </a:extLst>
          </p:cNvPr>
          <p:cNvPicPr>
            <a:picLocks noChangeAspect="1"/>
          </p:cNvPicPr>
          <p:nvPr/>
        </p:nvPicPr>
        <p:blipFill>
          <a:blip r:embed="rId2"/>
          <a:stretch>
            <a:fillRect/>
          </a:stretch>
        </p:blipFill>
        <p:spPr>
          <a:xfrm>
            <a:off x="141406" y="-21331"/>
            <a:ext cx="2085937" cy="1773238"/>
          </a:xfrm>
          <a:prstGeom prst="rect">
            <a:avLst/>
          </a:prstGeom>
        </p:spPr>
      </p:pic>
      <p:pic>
        <p:nvPicPr>
          <p:cNvPr id="5" name="Slika 4" descr="Slika, ki vsebuje besede besedilo&#10;&#10;Opis je samodejno ustvarjen">
            <a:extLst>
              <a:ext uri="{FF2B5EF4-FFF2-40B4-BE49-F238E27FC236}">
                <a16:creationId xmlns:a16="http://schemas.microsoft.com/office/drawing/2014/main" id="{CF316834-2C2B-43D4-AED0-33B3203BEDC3}"/>
              </a:ext>
            </a:extLst>
          </p:cNvPr>
          <p:cNvPicPr>
            <a:picLocks noChangeAspect="1"/>
          </p:cNvPicPr>
          <p:nvPr/>
        </p:nvPicPr>
        <p:blipFill>
          <a:blip r:embed="rId3"/>
          <a:stretch>
            <a:fillRect/>
          </a:stretch>
        </p:blipFill>
        <p:spPr>
          <a:xfrm>
            <a:off x="2223768" y="664469"/>
            <a:ext cx="1691640" cy="590204"/>
          </a:xfrm>
          <a:prstGeom prst="rect">
            <a:avLst/>
          </a:prstGeom>
        </p:spPr>
      </p:pic>
      <p:pic>
        <p:nvPicPr>
          <p:cNvPr id="6" name="Slika 5" descr="Slika, ki vsebuje besede besedilo&#10;&#10;Opis je samodejno ustvarjen">
            <a:extLst>
              <a:ext uri="{FF2B5EF4-FFF2-40B4-BE49-F238E27FC236}">
                <a16:creationId xmlns:a16="http://schemas.microsoft.com/office/drawing/2014/main" id="{DD784A92-B08C-E455-132B-D20D758561A9}"/>
              </a:ext>
            </a:extLst>
          </p:cNvPr>
          <p:cNvPicPr>
            <a:picLocks noChangeAspect="1"/>
          </p:cNvPicPr>
          <p:nvPr/>
        </p:nvPicPr>
        <p:blipFill>
          <a:blip r:embed="rId4"/>
          <a:stretch>
            <a:fillRect/>
          </a:stretch>
        </p:blipFill>
        <p:spPr>
          <a:xfrm>
            <a:off x="4309705" y="626731"/>
            <a:ext cx="2993395" cy="627942"/>
          </a:xfrm>
          <a:prstGeom prst="rect">
            <a:avLst/>
          </a:prstGeom>
        </p:spPr>
      </p:pic>
    </p:spTree>
    <p:extLst>
      <p:ext uri="{BB962C8B-B14F-4D97-AF65-F5344CB8AC3E}">
        <p14:creationId xmlns:p14="http://schemas.microsoft.com/office/powerpoint/2010/main" val="38672332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4B9B2D04-19AF-41AA-AC62-CD5E4221FE46}"/>
              </a:ext>
            </a:extLst>
          </p:cNvPr>
          <p:cNvSpPr txBox="1">
            <a:spLocks/>
          </p:cNvSpPr>
          <p:nvPr/>
        </p:nvSpPr>
        <p:spPr bwMode="auto">
          <a:xfrm>
            <a:off x="457200" y="1332057"/>
            <a:ext cx="8229600" cy="11430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sl-SI" altLang="sl-SI" sz="1800" dirty="0">
                <a:solidFill>
                  <a:srgbClr val="FF0000"/>
                </a:solidFill>
                <a:latin typeface="+mn-lt"/>
              </a:rPr>
              <a:t>Avtorska pogodba</a:t>
            </a:r>
          </a:p>
        </p:txBody>
      </p:sp>
      <p:sp>
        <p:nvSpPr>
          <p:cNvPr id="3" name="Ograda vsebine 2">
            <a:extLst>
              <a:ext uri="{FF2B5EF4-FFF2-40B4-BE49-F238E27FC236}">
                <a16:creationId xmlns:a16="http://schemas.microsoft.com/office/drawing/2014/main" id="{8A4FCA3E-B358-438C-86E1-F126651BFB2E}"/>
              </a:ext>
            </a:extLst>
          </p:cNvPr>
          <p:cNvSpPr txBox="1">
            <a:spLocks/>
          </p:cNvSpPr>
          <p:nvPr/>
        </p:nvSpPr>
        <p:spPr>
          <a:xfrm>
            <a:off x="457200" y="1654175"/>
            <a:ext cx="8229600" cy="4929188"/>
          </a:xfrm>
          <a:prstGeom prst="rect">
            <a:avLst/>
          </a:prstGeom>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marL="228600" indent="-228600">
              <a:spcBef>
                <a:spcPts val="1000"/>
              </a:spcBef>
              <a:buFont typeface="Arial" charset="0"/>
              <a:buChar char="•"/>
              <a:defRPr/>
            </a:pPr>
            <a:r>
              <a:rPr lang="sl-SI" sz="1800" dirty="0">
                <a:solidFill>
                  <a:prstClr val="black"/>
                </a:solidFill>
                <a:latin typeface="Calibri"/>
              </a:rPr>
              <a:t>Zakon o avtorski in sorodnih pravicah (ZASP).</a:t>
            </a:r>
          </a:p>
          <a:p>
            <a:pPr>
              <a:spcBef>
                <a:spcPts val="1000"/>
              </a:spcBef>
              <a:defRPr/>
            </a:pPr>
            <a:r>
              <a:rPr lang="sl-SI" sz="1800" dirty="0">
                <a:solidFill>
                  <a:prstClr val="black"/>
                </a:solidFill>
                <a:latin typeface="Calibri"/>
              </a:rPr>
              <a:t>Avtorska dela so individualne intelektualne stvaritve s področja književnosti, znanosti in umetnosti</a:t>
            </a:r>
            <a:r>
              <a:rPr lang="sl-SI" sz="1300" dirty="0">
                <a:solidFill>
                  <a:prstClr val="black"/>
                </a:solidFill>
                <a:latin typeface="Calibri"/>
              </a:rPr>
              <a:t>:</a:t>
            </a:r>
          </a:p>
          <a:p>
            <a:pPr marL="228600" indent="-228600">
              <a:spcBef>
                <a:spcPts val="1000"/>
              </a:spcBef>
              <a:defRPr/>
            </a:pPr>
            <a:r>
              <a:rPr lang="sl-SI" sz="1300" dirty="0">
                <a:solidFill>
                  <a:prstClr val="black"/>
                </a:solidFill>
                <a:latin typeface="Calibri"/>
              </a:rPr>
              <a:t>govorjena dela, kot npr. govori, pridige, predavanja;</a:t>
            </a:r>
          </a:p>
          <a:p>
            <a:pPr marL="228600" indent="-228600">
              <a:spcBef>
                <a:spcPts val="1000"/>
              </a:spcBef>
              <a:defRPr/>
            </a:pPr>
            <a:r>
              <a:rPr lang="sl-SI" sz="1300" dirty="0">
                <a:solidFill>
                  <a:prstClr val="black"/>
                </a:solidFill>
                <a:latin typeface="Calibri"/>
              </a:rPr>
              <a:t>pisana dela, kot npr. leposlovna dela, članki, priročniki, študije ter računalniški programi;</a:t>
            </a:r>
          </a:p>
          <a:p>
            <a:pPr marL="228600" indent="-228600">
              <a:spcBef>
                <a:spcPts val="1000"/>
              </a:spcBef>
              <a:defRPr/>
            </a:pPr>
            <a:r>
              <a:rPr lang="sl-SI" sz="1300" dirty="0">
                <a:solidFill>
                  <a:prstClr val="black"/>
                </a:solidFill>
                <a:latin typeface="Calibri"/>
              </a:rPr>
              <a:t>glasbena dela z besedilom ali brez besedila;</a:t>
            </a:r>
          </a:p>
          <a:p>
            <a:pPr marL="228600" indent="-228600">
              <a:spcBef>
                <a:spcPts val="1000"/>
              </a:spcBef>
              <a:defRPr/>
            </a:pPr>
            <a:r>
              <a:rPr lang="sl-SI" sz="1300" dirty="0">
                <a:solidFill>
                  <a:prstClr val="black"/>
                </a:solidFill>
                <a:latin typeface="Calibri"/>
              </a:rPr>
              <a:t>gledališka, gledališko-glasbena in lutkovna dela;</a:t>
            </a:r>
          </a:p>
          <a:p>
            <a:pPr marL="228600" indent="-228600">
              <a:spcBef>
                <a:spcPts val="1000"/>
              </a:spcBef>
              <a:defRPr/>
            </a:pPr>
            <a:r>
              <a:rPr lang="sl-SI" sz="1300" dirty="0">
                <a:solidFill>
                  <a:prstClr val="black"/>
                </a:solidFill>
                <a:latin typeface="Calibri"/>
              </a:rPr>
              <a:t>koreografska in pantomimska dela;</a:t>
            </a:r>
          </a:p>
          <a:p>
            <a:pPr marL="228600" indent="-228600">
              <a:spcBef>
                <a:spcPts val="1000"/>
              </a:spcBef>
              <a:defRPr/>
            </a:pPr>
            <a:r>
              <a:rPr lang="sl-SI" sz="1300" dirty="0">
                <a:solidFill>
                  <a:prstClr val="black"/>
                </a:solidFill>
                <a:latin typeface="Calibri"/>
              </a:rPr>
              <a:t>fotografska dela in dela, narejena po postopku, podobnem fotografiranju;</a:t>
            </a:r>
          </a:p>
          <a:p>
            <a:pPr marL="228600" indent="-228600">
              <a:spcBef>
                <a:spcPts val="1000"/>
              </a:spcBef>
              <a:defRPr/>
            </a:pPr>
            <a:r>
              <a:rPr lang="sl-SI" sz="1300" dirty="0">
                <a:solidFill>
                  <a:prstClr val="black"/>
                </a:solidFill>
                <a:latin typeface="Calibri"/>
              </a:rPr>
              <a:t>avdiovizualna dela;</a:t>
            </a:r>
          </a:p>
          <a:p>
            <a:pPr marL="228600" indent="-228600">
              <a:spcBef>
                <a:spcPts val="1000"/>
              </a:spcBef>
              <a:defRPr/>
            </a:pPr>
            <a:r>
              <a:rPr lang="sl-SI" sz="1300" dirty="0">
                <a:solidFill>
                  <a:prstClr val="black"/>
                </a:solidFill>
                <a:latin typeface="Calibri"/>
              </a:rPr>
              <a:t>likovna dela, kot npr. slike, grafike in kipi;</a:t>
            </a:r>
          </a:p>
          <a:p>
            <a:pPr marL="228600" indent="-228600">
              <a:spcBef>
                <a:spcPts val="1000"/>
              </a:spcBef>
              <a:defRPr/>
            </a:pPr>
            <a:r>
              <a:rPr lang="sl-SI" sz="1300" dirty="0">
                <a:solidFill>
                  <a:prstClr val="black"/>
                </a:solidFill>
                <a:latin typeface="Calibri"/>
              </a:rPr>
              <a:t>arhitekturna dela, kot npr. skice, načrti ter izvedeni objekti s področja arhitekture, urbanizma in krajinske arhitekture;</a:t>
            </a:r>
          </a:p>
          <a:p>
            <a:pPr marL="228600" indent="-228600">
              <a:spcBef>
                <a:spcPts val="1000"/>
              </a:spcBef>
              <a:defRPr/>
            </a:pPr>
            <a:r>
              <a:rPr lang="sl-SI" sz="1300" dirty="0">
                <a:solidFill>
                  <a:prstClr val="black"/>
                </a:solidFill>
                <a:latin typeface="Calibri"/>
              </a:rPr>
              <a:t>dela uporabne umetnosti in industrijskega oblikovanja;</a:t>
            </a:r>
          </a:p>
          <a:p>
            <a:pPr marL="228600" indent="-228600">
              <a:spcBef>
                <a:spcPts val="1000"/>
              </a:spcBef>
              <a:defRPr/>
            </a:pPr>
            <a:r>
              <a:rPr lang="sl-SI" sz="1300" dirty="0">
                <a:solidFill>
                  <a:prstClr val="black"/>
                </a:solidFill>
                <a:latin typeface="Calibri"/>
              </a:rPr>
              <a:t>kartografska dela;</a:t>
            </a:r>
          </a:p>
          <a:p>
            <a:pPr marL="228600" indent="-228600">
              <a:spcBef>
                <a:spcPts val="1000"/>
              </a:spcBef>
              <a:defRPr/>
            </a:pPr>
            <a:r>
              <a:rPr lang="sl-SI" sz="1300" dirty="0">
                <a:solidFill>
                  <a:prstClr val="black"/>
                </a:solidFill>
                <a:latin typeface="Calibri"/>
              </a:rPr>
              <a:t>predstavitve znanstvene, izobraževalne ali tehnične narave (tehnične risbe, načrti, skice, tabele, izvedenska mnenja, plastične predstavitve in druga dela enake narave).</a:t>
            </a:r>
          </a:p>
          <a:p>
            <a:pPr marL="0" indent="0">
              <a:buFontTx/>
              <a:buNone/>
              <a:defRPr/>
            </a:pPr>
            <a:endParaRPr lang="sl-SI" dirty="0"/>
          </a:p>
        </p:txBody>
      </p:sp>
      <p:pic>
        <p:nvPicPr>
          <p:cNvPr id="4" name="Slika 3">
            <a:extLst>
              <a:ext uri="{FF2B5EF4-FFF2-40B4-BE49-F238E27FC236}">
                <a16:creationId xmlns:a16="http://schemas.microsoft.com/office/drawing/2014/main" id="{C14EA78F-D33E-849C-6D75-7C8BC76B9166}"/>
              </a:ext>
            </a:extLst>
          </p:cNvPr>
          <p:cNvPicPr>
            <a:picLocks noChangeAspect="1"/>
          </p:cNvPicPr>
          <p:nvPr/>
        </p:nvPicPr>
        <p:blipFill>
          <a:blip r:embed="rId2"/>
          <a:stretch>
            <a:fillRect/>
          </a:stretch>
        </p:blipFill>
        <p:spPr>
          <a:xfrm>
            <a:off x="141406" y="-21331"/>
            <a:ext cx="2085937" cy="1773238"/>
          </a:xfrm>
          <a:prstGeom prst="rect">
            <a:avLst/>
          </a:prstGeom>
        </p:spPr>
      </p:pic>
      <p:pic>
        <p:nvPicPr>
          <p:cNvPr id="5" name="Slika 4" descr="Slika, ki vsebuje besede besedilo&#10;&#10;Opis je samodejno ustvarjen">
            <a:extLst>
              <a:ext uri="{FF2B5EF4-FFF2-40B4-BE49-F238E27FC236}">
                <a16:creationId xmlns:a16="http://schemas.microsoft.com/office/drawing/2014/main" id="{E94F193F-55C0-20A7-87AA-F125B7D5C41C}"/>
              </a:ext>
            </a:extLst>
          </p:cNvPr>
          <p:cNvPicPr>
            <a:picLocks noChangeAspect="1"/>
          </p:cNvPicPr>
          <p:nvPr/>
        </p:nvPicPr>
        <p:blipFill>
          <a:blip r:embed="rId3"/>
          <a:stretch>
            <a:fillRect/>
          </a:stretch>
        </p:blipFill>
        <p:spPr>
          <a:xfrm>
            <a:off x="2223768" y="664469"/>
            <a:ext cx="1691640" cy="590204"/>
          </a:xfrm>
          <a:prstGeom prst="rect">
            <a:avLst/>
          </a:prstGeom>
        </p:spPr>
      </p:pic>
      <p:pic>
        <p:nvPicPr>
          <p:cNvPr id="6" name="Slika 5" descr="Slika, ki vsebuje besede besedilo&#10;&#10;Opis je samodejno ustvarjen">
            <a:extLst>
              <a:ext uri="{FF2B5EF4-FFF2-40B4-BE49-F238E27FC236}">
                <a16:creationId xmlns:a16="http://schemas.microsoft.com/office/drawing/2014/main" id="{A58F0447-9CBE-1985-D3F0-34C0EC2E17D5}"/>
              </a:ext>
            </a:extLst>
          </p:cNvPr>
          <p:cNvPicPr>
            <a:picLocks noChangeAspect="1"/>
          </p:cNvPicPr>
          <p:nvPr/>
        </p:nvPicPr>
        <p:blipFill>
          <a:blip r:embed="rId4"/>
          <a:stretch>
            <a:fillRect/>
          </a:stretch>
        </p:blipFill>
        <p:spPr>
          <a:xfrm>
            <a:off x="4309705" y="626731"/>
            <a:ext cx="2993395" cy="627942"/>
          </a:xfrm>
          <a:prstGeom prst="rect">
            <a:avLst/>
          </a:prstGeom>
        </p:spPr>
      </p:pic>
    </p:spTree>
    <p:extLst>
      <p:ext uri="{BB962C8B-B14F-4D97-AF65-F5344CB8AC3E}">
        <p14:creationId xmlns:p14="http://schemas.microsoft.com/office/powerpoint/2010/main" val="16537799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a:extLst>
              <a:ext uri="{FF2B5EF4-FFF2-40B4-BE49-F238E27FC236}">
                <a16:creationId xmlns:a16="http://schemas.microsoft.com/office/drawing/2014/main" id="{7A40184F-C339-4E10-8014-4433E8EA1448}"/>
              </a:ext>
            </a:extLst>
          </p:cNvPr>
          <p:cNvPicPr>
            <a:picLocks noChangeAspect="1"/>
          </p:cNvPicPr>
          <p:nvPr/>
        </p:nvPicPr>
        <p:blipFill>
          <a:blip r:embed="rId2"/>
          <a:stretch>
            <a:fillRect/>
          </a:stretch>
        </p:blipFill>
        <p:spPr>
          <a:xfrm>
            <a:off x="0" y="4895850"/>
            <a:ext cx="9144000" cy="1962150"/>
          </a:xfrm>
          <a:prstGeom prst="rect">
            <a:avLst/>
          </a:prstGeom>
        </p:spPr>
      </p:pic>
      <p:sp>
        <p:nvSpPr>
          <p:cNvPr id="6" name="PoljeZBesedilom 5">
            <a:extLst>
              <a:ext uri="{FF2B5EF4-FFF2-40B4-BE49-F238E27FC236}">
                <a16:creationId xmlns:a16="http://schemas.microsoft.com/office/drawing/2014/main" id="{8CCB8F9B-18E3-4EDF-8CB3-0B25344AC2EA}"/>
              </a:ext>
            </a:extLst>
          </p:cNvPr>
          <p:cNvSpPr txBox="1"/>
          <p:nvPr/>
        </p:nvSpPr>
        <p:spPr>
          <a:xfrm>
            <a:off x="717756" y="2664542"/>
            <a:ext cx="8005606" cy="1200329"/>
          </a:xfrm>
          <a:prstGeom prst="rect">
            <a:avLst/>
          </a:prstGeom>
          <a:noFill/>
        </p:spPr>
        <p:txBody>
          <a:bodyPr wrap="square" rtlCol="0">
            <a:spAutoFit/>
          </a:bodyPr>
          <a:lstStyle/>
          <a:p>
            <a:pPr algn="ctr"/>
            <a:r>
              <a:rPr lang="sl-SI" dirty="0"/>
              <a:t>Ste se kaj novega naučili?</a:t>
            </a:r>
          </a:p>
          <a:p>
            <a:pPr algn="ctr"/>
            <a:endParaRPr lang="sl-SI" dirty="0"/>
          </a:p>
          <a:p>
            <a:pPr algn="ctr"/>
            <a:r>
              <a:rPr lang="sl-SI" dirty="0"/>
              <a:t>Povežimo se </a:t>
            </a:r>
            <a:endParaRPr lang="sl-SI" dirty="0">
              <a:hlinkClick r:id="rId3"/>
            </a:endParaRPr>
          </a:p>
          <a:p>
            <a:pPr algn="ctr"/>
            <a:r>
              <a:rPr lang="sl-SI" dirty="0">
                <a:hlinkClick r:id="rId3"/>
              </a:rPr>
              <a:t> </a:t>
            </a:r>
            <a:endParaRPr lang="sl-SI" dirty="0"/>
          </a:p>
        </p:txBody>
      </p:sp>
      <p:pic>
        <p:nvPicPr>
          <p:cNvPr id="8" name="Slika 7">
            <a:hlinkClick r:id="rId4"/>
            <a:extLst>
              <a:ext uri="{FF2B5EF4-FFF2-40B4-BE49-F238E27FC236}">
                <a16:creationId xmlns:a16="http://schemas.microsoft.com/office/drawing/2014/main" id="{C32DE142-0068-4B36-A422-EE399DB3EF75}"/>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5427407" y="3337020"/>
            <a:ext cx="226141" cy="183959"/>
          </a:xfrm>
          <a:prstGeom prst="rect">
            <a:avLst/>
          </a:prstGeom>
          <a:noFill/>
          <a:ln>
            <a:noFill/>
          </a:ln>
        </p:spPr>
      </p:pic>
      <p:pic>
        <p:nvPicPr>
          <p:cNvPr id="7" name="Slika 6">
            <a:extLst>
              <a:ext uri="{FF2B5EF4-FFF2-40B4-BE49-F238E27FC236}">
                <a16:creationId xmlns:a16="http://schemas.microsoft.com/office/drawing/2014/main" id="{AF80F1A6-0EA6-49FA-0A21-73874E7E65B0}"/>
              </a:ext>
            </a:extLst>
          </p:cNvPr>
          <p:cNvPicPr>
            <a:picLocks noChangeAspect="1"/>
          </p:cNvPicPr>
          <p:nvPr/>
        </p:nvPicPr>
        <p:blipFill>
          <a:blip r:embed="rId6"/>
          <a:stretch>
            <a:fillRect/>
          </a:stretch>
        </p:blipFill>
        <p:spPr>
          <a:xfrm>
            <a:off x="141406" y="-21331"/>
            <a:ext cx="2085937" cy="1773238"/>
          </a:xfrm>
          <a:prstGeom prst="rect">
            <a:avLst/>
          </a:prstGeom>
        </p:spPr>
      </p:pic>
      <p:pic>
        <p:nvPicPr>
          <p:cNvPr id="9" name="Slika 8" descr="Slika, ki vsebuje besede besedilo&#10;&#10;Opis je samodejno ustvarjen">
            <a:extLst>
              <a:ext uri="{FF2B5EF4-FFF2-40B4-BE49-F238E27FC236}">
                <a16:creationId xmlns:a16="http://schemas.microsoft.com/office/drawing/2014/main" id="{925B80A9-20A1-5ACD-3C8E-47380D73F12F}"/>
              </a:ext>
            </a:extLst>
          </p:cNvPr>
          <p:cNvPicPr>
            <a:picLocks noChangeAspect="1"/>
          </p:cNvPicPr>
          <p:nvPr/>
        </p:nvPicPr>
        <p:blipFill>
          <a:blip r:embed="rId7"/>
          <a:stretch>
            <a:fillRect/>
          </a:stretch>
        </p:blipFill>
        <p:spPr>
          <a:xfrm>
            <a:off x="2223768" y="664469"/>
            <a:ext cx="1691640" cy="590204"/>
          </a:xfrm>
          <a:prstGeom prst="rect">
            <a:avLst/>
          </a:prstGeom>
        </p:spPr>
      </p:pic>
      <p:pic>
        <p:nvPicPr>
          <p:cNvPr id="10" name="Slika 9" descr="Slika, ki vsebuje besede besedilo&#10;&#10;Opis je samodejno ustvarjen">
            <a:extLst>
              <a:ext uri="{FF2B5EF4-FFF2-40B4-BE49-F238E27FC236}">
                <a16:creationId xmlns:a16="http://schemas.microsoft.com/office/drawing/2014/main" id="{1B246414-10B2-228C-2BCE-2525DB4A5B86}"/>
              </a:ext>
            </a:extLst>
          </p:cNvPr>
          <p:cNvPicPr>
            <a:picLocks noChangeAspect="1"/>
          </p:cNvPicPr>
          <p:nvPr/>
        </p:nvPicPr>
        <p:blipFill>
          <a:blip r:embed="rId8"/>
          <a:stretch>
            <a:fillRect/>
          </a:stretch>
        </p:blipFill>
        <p:spPr>
          <a:xfrm>
            <a:off x="4309705" y="626731"/>
            <a:ext cx="2993395" cy="627942"/>
          </a:xfrm>
          <a:prstGeom prst="rect">
            <a:avLst/>
          </a:prstGeom>
        </p:spPr>
      </p:pic>
    </p:spTree>
    <p:extLst>
      <p:ext uri="{BB962C8B-B14F-4D97-AF65-F5344CB8AC3E}">
        <p14:creationId xmlns:p14="http://schemas.microsoft.com/office/powerpoint/2010/main" val="3634993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2">
            <a:extLst>
              <a:ext uri="{FF2B5EF4-FFF2-40B4-BE49-F238E27FC236}">
                <a16:creationId xmlns:a16="http://schemas.microsoft.com/office/drawing/2014/main" id="{903B9ABB-63C3-42DC-BFEB-2C1552F2FAE8}"/>
              </a:ext>
            </a:extLst>
          </p:cNvPr>
          <p:cNvSpPr txBox="1">
            <a:spLocks/>
          </p:cNvSpPr>
          <p:nvPr/>
        </p:nvSpPr>
        <p:spPr>
          <a:xfrm>
            <a:off x="722169" y="1837939"/>
            <a:ext cx="7886700" cy="1199536"/>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sl-SI" sz="2800" b="1" dirty="0">
                <a:solidFill>
                  <a:srgbClr val="FF0000"/>
                </a:solidFill>
              </a:rPr>
              <a:t>KATERA JE GLAVNA DEJAVNOST DELODAJALCA?</a:t>
            </a:r>
          </a:p>
        </p:txBody>
      </p:sp>
      <p:sp>
        <p:nvSpPr>
          <p:cNvPr id="3" name="Ograda vsebine 1">
            <a:extLst>
              <a:ext uri="{FF2B5EF4-FFF2-40B4-BE49-F238E27FC236}">
                <a16:creationId xmlns:a16="http://schemas.microsoft.com/office/drawing/2014/main" id="{17127E4F-81BA-4493-A6D9-5329E4DFFCC6}"/>
              </a:ext>
            </a:extLst>
          </p:cNvPr>
          <p:cNvSpPr txBox="1">
            <a:spLocks/>
          </p:cNvSpPr>
          <p:nvPr/>
        </p:nvSpPr>
        <p:spPr>
          <a:xfrm>
            <a:off x="628651" y="2495496"/>
            <a:ext cx="7886700" cy="4692292"/>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algn="just"/>
            <a:r>
              <a:rPr lang="sl-SI" sz="1800" dirty="0"/>
              <a:t>Je dejavnost, s katero bo subjekt ustvarjal pretežni del </a:t>
            </a:r>
            <a:r>
              <a:rPr lang="sl-SI" sz="1800" dirty="0">
                <a:solidFill>
                  <a:srgbClr val="FF0000"/>
                </a:solidFill>
              </a:rPr>
              <a:t>dodane vrednosti</a:t>
            </a:r>
            <a:r>
              <a:rPr lang="sl-SI" sz="1800" dirty="0"/>
              <a:t> ali se upošteva dejavnost, ki ustvarja ali bo ustvarjala  </a:t>
            </a:r>
            <a:r>
              <a:rPr lang="sl-SI" sz="1800" dirty="0">
                <a:solidFill>
                  <a:srgbClr val="FF0000"/>
                </a:solidFill>
              </a:rPr>
              <a:t>največji prihodek </a:t>
            </a:r>
            <a:r>
              <a:rPr lang="sl-SI" sz="1800" dirty="0"/>
              <a:t>ali zaposluje ali bo </a:t>
            </a:r>
            <a:r>
              <a:rPr lang="sl-SI" sz="1800" dirty="0">
                <a:solidFill>
                  <a:srgbClr val="FF0000"/>
                </a:solidFill>
              </a:rPr>
              <a:t>zaposlovala  največje število oseb</a:t>
            </a:r>
            <a:r>
              <a:rPr lang="sl-SI" sz="1800" dirty="0"/>
              <a:t>.</a:t>
            </a:r>
          </a:p>
          <a:p>
            <a:r>
              <a:rPr lang="sl-SI" sz="1800" dirty="0"/>
              <a:t>Poslovni subjekt mora v primeru spremembe, ki vpliva na glavno dejavnost, le-to spremeniti.</a:t>
            </a:r>
          </a:p>
          <a:p>
            <a:r>
              <a:rPr lang="sl-SI" sz="1800" dirty="0"/>
              <a:t>Če upravljavec registra ugotovi, da podatek o glavni dejavnosti ne ustreza dejanskemu stanju, poslovni subjekt pozove, da uskladi podatke. </a:t>
            </a:r>
          </a:p>
          <a:p>
            <a:pPr marL="0" indent="0">
              <a:buFont typeface="Arial" panose="020B0604020202020204" pitchFamily="34" charset="0"/>
              <a:buNone/>
            </a:pPr>
            <a:r>
              <a:rPr lang="sl-SI" sz="1600" dirty="0"/>
              <a:t>(</a:t>
            </a:r>
            <a:r>
              <a:rPr lang="sl-SI" sz="1600" i="1" dirty="0"/>
              <a:t>Uredba o vodenju in vzdrževanju Poslovnega registra Slovenije, Ur. l. RS, št. 30/19).</a:t>
            </a:r>
          </a:p>
          <a:p>
            <a:pPr marL="0" indent="0">
              <a:buFont typeface="Arial" panose="020B0604020202020204" pitchFamily="34" charset="0"/>
              <a:buNone/>
            </a:pPr>
            <a:endParaRPr lang="sl-SI" sz="2200" dirty="0"/>
          </a:p>
        </p:txBody>
      </p:sp>
      <p:pic>
        <p:nvPicPr>
          <p:cNvPr id="4" name="Slika 3">
            <a:extLst>
              <a:ext uri="{FF2B5EF4-FFF2-40B4-BE49-F238E27FC236}">
                <a16:creationId xmlns:a16="http://schemas.microsoft.com/office/drawing/2014/main" id="{7A105A73-BC19-7A92-A155-54F365E82BCB}"/>
              </a:ext>
            </a:extLst>
          </p:cNvPr>
          <p:cNvPicPr>
            <a:picLocks noChangeAspect="1"/>
          </p:cNvPicPr>
          <p:nvPr/>
        </p:nvPicPr>
        <p:blipFill>
          <a:blip r:embed="rId2"/>
          <a:stretch>
            <a:fillRect/>
          </a:stretch>
        </p:blipFill>
        <p:spPr>
          <a:xfrm>
            <a:off x="141406" y="-21331"/>
            <a:ext cx="2085937" cy="1773238"/>
          </a:xfrm>
          <a:prstGeom prst="rect">
            <a:avLst/>
          </a:prstGeom>
        </p:spPr>
      </p:pic>
      <p:pic>
        <p:nvPicPr>
          <p:cNvPr id="5" name="Slika 4" descr="Slika, ki vsebuje besede besedilo&#10;&#10;Opis je samodejno ustvarjen">
            <a:extLst>
              <a:ext uri="{FF2B5EF4-FFF2-40B4-BE49-F238E27FC236}">
                <a16:creationId xmlns:a16="http://schemas.microsoft.com/office/drawing/2014/main" id="{F3244764-AA14-9081-833E-4A1C25F82153}"/>
              </a:ext>
            </a:extLst>
          </p:cNvPr>
          <p:cNvPicPr>
            <a:picLocks noChangeAspect="1"/>
          </p:cNvPicPr>
          <p:nvPr/>
        </p:nvPicPr>
        <p:blipFill>
          <a:blip r:embed="rId3"/>
          <a:stretch>
            <a:fillRect/>
          </a:stretch>
        </p:blipFill>
        <p:spPr>
          <a:xfrm>
            <a:off x="2223768" y="664469"/>
            <a:ext cx="1691640" cy="590204"/>
          </a:xfrm>
          <a:prstGeom prst="rect">
            <a:avLst/>
          </a:prstGeom>
        </p:spPr>
      </p:pic>
      <p:pic>
        <p:nvPicPr>
          <p:cNvPr id="6" name="Slika 5" descr="Slika, ki vsebuje besede besedilo&#10;&#10;Opis je samodejno ustvarjen">
            <a:extLst>
              <a:ext uri="{FF2B5EF4-FFF2-40B4-BE49-F238E27FC236}">
                <a16:creationId xmlns:a16="http://schemas.microsoft.com/office/drawing/2014/main" id="{159AB61D-17B2-7354-8228-55F31B628259}"/>
              </a:ext>
            </a:extLst>
          </p:cNvPr>
          <p:cNvPicPr>
            <a:picLocks noChangeAspect="1"/>
          </p:cNvPicPr>
          <p:nvPr/>
        </p:nvPicPr>
        <p:blipFill>
          <a:blip r:embed="rId4"/>
          <a:stretch>
            <a:fillRect/>
          </a:stretch>
        </p:blipFill>
        <p:spPr>
          <a:xfrm>
            <a:off x="4309705" y="626731"/>
            <a:ext cx="2993395" cy="627942"/>
          </a:xfrm>
          <a:prstGeom prst="rect">
            <a:avLst/>
          </a:prstGeom>
        </p:spPr>
      </p:pic>
    </p:spTree>
    <p:extLst>
      <p:ext uri="{BB962C8B-B14F-4D97-AF65-F5344CB8AC3E}">
        <p14:creationId xmlns:p14="http://schemas.microsoft.com/office/powerpoint/2010/main" val="38926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2">
            <a:extLst>
              <a:ext uri="{FF2B5EF4-FFF2-40B4-BE49-F238E27FC236}">
                <a16:creationId xmlns:a16="http://schemas.microsoft.com/office/drawing/2014/main" id="{097596F7-0D68-4DE5-B3AD-5FFB654B32E1}"/>
              </a:ext>
            </a:extLst>
          </p:cNvPr>
          <p:cNvSpPr txBox="1">
            <a:spLocks/>
          </p:cNvSpPr>
          <p:nvPr/>
        </p:nvSpPr>
        <p:spPr>
          <a:xfrm>
            <a:off x="628651" y="1705686"/>
            <a:ext cx="7886700" cy="1199536"/>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sl-SI" sz="2800" b="1" dirty="0">
                <a:solidFill>
                  <a:srgbClr val="FF0000"/>
                </a:solidFill>
              </a:rPr>
              <a:t>KAJ POMENI RAZŠIRJENA VELJAVNOST KPD?</a:t>
            </a:r>
          </a:p>
        </p:txBody>
      </p:sp>
      <p:sp>
        <p:nvSpPr>
          <p:cNvPr id="3" name="Ograda vsebine 1">
            <a:extLst>
              <a:ext uri="{FF2B5EF4-FFF2-40B4-BE49-F238E27FC236}">
                <a16:creationId xmlns:a16="http://schemas.microsoft.com/office/drawing/2014/main" id="{BE48EF1F-D999-4C40-9262-512E76AA380A}"/>
              </a:ext>
            </a:extLst>
          </p:cNvPr>
          <p:cNvSpPr txBox="1">
            <a:spLocks/>
          </p:cNvSpPr>
          <p:nvPr/>
        </p:nvSpPr>
        <p:spPr>
          <a:xfrm>
            <a:off x="628649" y="2437707"/>
            <a:ext cx="7886700" cy="4543617"/>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r>
              <a:rPr lang="sl-SI" sz="1800" dirty="0"/>
              <a:t>Celotna – velja za vse delodajalce in delavce zaposlene pri njih.</a:t>
            </a:r>
          </a:p>
          <a:p>
            <a:r>
              <a:rPr lang="sl-SI" sz="1800" dirty="0"/>
              <a:t>Delna  - glede določenih dejavnosti velja kot razširjena, glede drugih pa zavezuje le delodajalce, ki so člani delodajalskih združenj, podpisnikov KPD.</a:t>
            </a:r>
          </a:p>
          <a:p>
            <a:pPr marL="0" indent="0">
              <a:buFont typeface="Arial" panose="020B0604020202020204" pitchFamily="34" charset="0"/>
              <a:buNone/>
            </a:pPr>
            <a:endParaRPr lang="sl-SI" sz="1800" dirty="0"/>
          </a:p>
          <a:p>
            <a:pPr marL="0" indent="0">
              <a:buFont typeface="Arial" panose="020B0604020202020204" pitchFamily="34" charset="0"/>
              <a:buNone/>
            </a:pPr>
            <a:r>
              <a:rPr lang="sl-SI" sz="1800" dirty="0"/>
              <a:t>KPD pridobi razširjeno veljavnost s sklepom ministra, pristojnega za delo, če podpisniki dokažejo, da zaposlujejo več kot polovico vseh delavcev pri delodajalcih, za katere se predlaga razširjena veljavnost KPD (12/2 Zakona o kolektivnih pogodbah - ZKolP). </a:t>
            </a:r>
          </a:p>
          <a:p>
            <a:pPr marL="0" indent="0">
              <a:buFont typeface="Arial" panose="020B0604020202020204" pitchFamily="34" charset="0"/>
              <a:buNone/>
            </a:pPr>
            <a:r>
              <a:rPr lang="sl-SI" sz="1800" dirty="0"/>
              <a:t>Podatek o tem, da je KPD pridobila razširjeno veljavnost, mora biti objavljen v </a:t>
            </a:r>
            <a:r>
              <a:rPr lang="sl-SI" sz="1800" i="1" dirty="0"/>
              <a:t>Uradnem listu RS</a:t>
            </a:r>
            <a:r>
              <a:rPr lang="sl-SI" sz="1800" dirty="0"/>
              <a:t>. </a:t>
            </a:r>
          </a:p>
        </p:txBody>
      </p:sp>
      <p:pic>
        <p:nvPicPr>
          <p:cNvPr id="4" name="Slika 3">
            <a:extLst>
              <a:ext uri="{FF2B5EF4-FFF2-40B4-BE49-F238E27FC236}">
                <a16:creationId xmlns:a16="http://schemas.microsoft.com/office/drawing/2014/main" id="{D671713D-9CB0-8392-0BCD-B21F2F7A263C}"/>
              </a:ext>
            </a:extLst>
          </p:cNvPr>
          <p:cNvPicPr>
            <a:picLocks noChangeAspect="1"/>
          </p:cNvPicPr>
          <p:nvPr/>
        </p:nvPicPr>
        <p:blipFill>
          <a:blip r:embed="rId2"/>
          <a:stretch>
            <a:fillRect/>
          </a:stretch>
        </p:blipFill>
        <p:spPr>
          <a:xfrm>
            <a:off x="141406" y="-21331"/>
            <a:ext cx="2085937" cy="1773238"/>
          </a:xfrm>
          <a:prstGeom prst="rect">
            <a:avLst/>
          </a:prstGeom>
        </p:spPr>
      </p:pic>
      <p:pic>
        <p:nvPicPr>
          <p:cNvPr id="5" name="Slika 4" descr="Slika, ki vsebuje besede besedilo&#10;&#10;Opis je samodejno ustvarjen">
            <a:extLst>
              <a:ext uri="{FF2B5EF4-FFF2-40B4-BE49-F238E27FC236}">
                <a16:creationId xmlns:a16="http://schemas.microsoft.com/office/drawing/2014/main" id="{6B27F2AB-BD48-BD4B-F974-78B3D5C37E42}"/>
              </a:ext>
            </a:extLst>
          </p:cNvPr>
          <p:cNvPicPr>
            <a:picLocks noChangeAspect="1"/>
          </p:cNvPicPr>
          <p:nvPr/>
        </p:nvPicPr>
        <p:blipFill>
          <a:blip r:embed="rId3"/>
          <a:stretch>
            <a:fillRect/>
          </a:stretch>
        </p:blipFill>
        <p:spPr>
          <a:xfrm>
            <a:off x="2223768" y="664469"/>
            <a:ext cx="1691640" cy="590204"/>
          </a:xfrm>
          <a:prstGeom prst="rect">
            <a:avLst/>
          </a:prstGeom>
        </p:spPr>
      </p:pic>
      <p:pic>
        <p:nvPicPr>
          <p:cNvPr id="6" name="Slika 5" descr="Slika, ki vsebuje besede besedilo&#10;&#10;Opis je samodejno ustvarjen">
            <a:extLst>
              <a:ext uri="{FF2B5EF4-FFF2-40B4-BE49-F238E27FC236}">
                <a16:creationId xmlns:a16="http://schemas.microsoft.com/office/drawing/2014/main" id="{0288C227-73BF-41FB-4D77-CE8F7FCF9ED4}"/>
              </a:ext>
            </a:extLst>
          </p:cNvPr>
          <p:cNvPicPr>
            <a:picLocks noChangeAspect="1"/>
          </p:cNvPicPr>
          <p:nvPr/>
        </p:nvPicPr>
        <p:blipFill>
          <a:blip r:embed="rId4"/>
          <a:stretch>
            <a:fillRect/>
          </a:stretch>
        </p:blipFill>
        <p:spPr>
          <a:xfrm>
            <a:off x="4309705" y="626731"/>
            <a:ext cx="2993395" cy="627942"/>
          </a:xfrm>
          <a:prstGeom prst="rect">
            <a:avLst/>
          </a:prstGeom>
        </p:spPr>
      </p:pic>
    </p:spTree>
    <p:extLst>
      <p:ext uri="{BB962C8B-B14F-4D97-AF65-F5344CB8AC3E}">
        <p14:creationId xmlns:p14="http://schemas.microsoft.com/office/powerpoint/2010/main" val="311170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2">
            <a:extLst>
              <a:ext uri="{FF2B5EF4-FFF2-40B4-BE49-F238E27FC236}">
                <a16:creationId xmlns:a16="http://schemas.microsoft.com/office/drawing/2014/main" id="{52964A79-2B6D-40D0-9025-A093175E8D11}"/>
              </a:ext>
            </a:extLst>
          </p:cNvPr>
          <p:cNvSpPr txBox="1">
            <a:spLocks/>
          </p:cNvSpPr>
          <p:nvPr/>
        </p:nvSpPr>
        <p:spPr>
          <a:xfrm>
            <a:off x="628651" y="1411812"/>
            <a:ext cx="7886700" cy="1199536"/>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sl-SI" sz="2800" b="1" dirty="0">
                <a:solidFill>
                  <a:srgbClr val="FF0000"/>
                </a:solidFill>
              </a:rPr>
              <a:t>KAKO DELODAJALEC UGOTOVI, KATERA </a:t>
            </a:r>
            <a:br>
              <a:rPr lang="sl-SI" sz="2800" b="1" dirty="0">
                <a:solidFill>
                  <a:srgbClr val="FF0000"/>
                </a:solidFill>
              </a:rPr>
            </a:br>
            <a:r>
              <a:rPr lang="sl-SI" sz="2800" b="1" dirty="0">
                <a:solidFill>
                  <a:srgbClr val="FF0000"/>
                </a:solidFill>
              </a:rPr>
              <a:t>(ČE SPLOH) KPD GA ZAVEZUJE?</a:t>
            </a:r>
          </a:p>
        </p:txBody>
      </p:sp>
      <p:sp>
        <p:nvSpPr>
          <p:cNvPr id="3" name="Ograda vsebine 1">
            <a:extLst>
              <a:ext uri="{FF2B5EF4-FFF2-40B4-BE49-F238E27FC236}">
                <a16:creationId xmlns:a16="http://schemas.microsoft.com/office/drawing/2014/main" id="{37665B59-C31A-474B-90C5-9CB424B3D1B1}"/>
              </a:ext>
            </a:extLst>
          </p:cNvPr>
          <p:cNvSpPr txBox="1">
            <a:spLocks/>
          </p:cNvSpPr>
          <p:nvPr/>
        </p:nvSpPr>
        <p:spPr>
          <a:xfrm>
            <a:off x="628651" y="2271253"/>
            <a:ext cx="7886700" cy="4692291"/>
          </a:xfrm>
          <a:prstGeom prst="rect">
            <a:avLst/>
          </a:prstGeom>
        </p:spPr>
        <p:txBody>
          <a:bodyPr>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pPr marL="0" indent="0" algn="just">
              <a:buFont typeface="Arial" panose="020B0604020202020204" pitchFamily="34" charset="0"/>
              <a:buNone/>
            </a:pPr>
            <a:r>
              <a:rPr lang="sl-SI" sz="2200" dirty="0"/>
              <a:t>1. </a:t>
            </a:r>
            <a:r>
              <a:rPr lang="sl-SI" sz="1800" dirty="0"/>
              <a:t>Najprej mora v Poslovnem registru Slovenije preveriti, katera je njegova registrirana glavna dejavnost.</a:t>
            </a:r>
          </a:p>
          <a:p>
            <a:pPr marL="0" indent="0" algn="just">
              <a:buFont typeface="Arial" panose="020B0604020202020204" pitchFamily="34" charset="0"/>
              <a:buNone/>
            </a:pPr>
            <a:r>
              <a:rPr lang="sl-SI" sz="1800" dirty="0"/>
              <a:t>2. V evidenci KPD, ki jo vodi MDDSZ preveri, katera KPD vključuje šifro njegove (glavne) dejavnosti in preveri stvarno veljavnost KPD. Delodajalca lahko zavezuje več KPD.</a:t>
            </a:r>
          </a:p>
          <a:p>
            <a:pPr marL="0" indent="0" algn="just">
              <a:buFont typeface="Arial" panose="020B0604020202020204" pitchFamily="34" charset="0"/>
              <a:buNone/>
            </a:pPr>
            <a:r>
              <a:rPr lang="sl-SI" sz="1800" dirty="0"/>
              <a:t>3. Preveri, ali ima KPD celotno ali delno razširjeno veljavnost. Če ima celotna KPD razširjeno veljavnost, delodajalca zavezuje. Če pa ima delno razširjeno veljavnost, je treba preveriti, ali jo ima glede dejavnosti, ki jo delodajalec opravlja (kot glavno) in član katerega delodajalskega združenja je.</a:t>
            </a:r>
          </a:p>
          <a:p>
            <a:pPr marL="0" indent="0" algn="just">
              <a:buFont typeface="Arial" panose="020B0604020202020204" pitchFamily="34" charset="0"/>
              <a:buNone/>
            </a:pPr>
            <a:r>
              <a:rPr lang="sl-SI" sz="1800" dirty="0"/>
              <a:t>4. Če KPD nima razširjene veljavnosti, delodajalca zavezuje le, če je član delodajalskega združenja, podpisnika KPD.  </a:t>
            </a:r>
          </a:p>
        </p:txBody>
      </p:sp>
      <p:pic>
        <p:nvPicPr>
          <p:cNvPr id="4" name="Slika 3">
            <a:extLst>
              <a:ext uri="{FF2B5EF4-FFF2-40B4-BE49-F238E27FC236}">
                <a16:creationId xmlns:a16="http://schemas.microsoft.com/office/drawing/2014/main" id="{AED51028-1CAF-A7DC-3030-DBFC1B6012BE}"/>
              </a:ext>
            </a:extLst>
          </p:cNvPr>
          <p:cNvPicPr>
            <a:picLocks noChangeAspect="1"/>
          </p:cNvPicPr>
          <p:nvPr/>
        </p:nvPicPr>
        <p:blipFill>
          <a:blip r:embed="rId2"/>
          <a:stretch>
            <a:fillRect/>
          </a:stretch>
        </p:blipFill>
        <p:spPr>
          <a:xfrm>
            <a:off x="141406" y="-21331"/>
            <a:ext cx="2085937" cy="1773238"/>
          </a:xfrm>
          <a:prstGeom prst="rect">
            <a:avLst/>
          </a:prstGeom>
        </p:spPr>
      </p:pic>
      <p:pic>
        <p:nvPicPr>
          <p:cNvPr id="5" name="Slika 4" descr="Slika, ki vsebuje besede besedilo&#10;&#10;Opis je samodejno ustvarjen">
            <a:extLst>
              <a:ext uri="{FF2B5EF4-FFF2-40B4-BE49-F238E27FC236}">
                <a16:creationId xmlns:a16="http://schemas.microsoft.com/office/drawing/2014/main" id="{2D801ECD-5465-4BB5-0CC3-07F9E52C5F86}"/>
              </a:ext>
            </a:extLst>
          </p:cNvPr>
          <p:cNvPicPr>
            <a:picLocks noChangeAspect="1"/>
          </p:cNvPicPr>
          <p:nvPr/>
        </p:nvPicPr>
        <p:blipFill>
          <a:blip r:embed="rId3"/>
          <a:stretch>
            <a:fillRect/>
          </a:stretch>
        </p:blipFill>
        <p:spPr>
          <a:xfrm>
            <a:off x="2223768" y="664469"/>
            <a:ext cx="1691640" cy="590204"/>
          </a:xfrm>
          <a:prstGeom prst="rect">
            <a:avLst/>
          </a:prstGeom>
        </p:spPr>
      </p:pic>
      <p:pic>
        <p:nvPicPr>
          <p:cNvPr id="6" name="Slika 5" descr="Slika, ki vsebuje besede besedilo&#10;&#10;Opis je samodejno ustvarjen">
            <a:extLst>
              <a:ext uri="{FF2B5EF4-FFF2-40B4-BE49-F238E27FC236}">
                <a16:creationId xmlns:a16="http://schemas.microsoft.com/office/drawing/2014/main" id="{F28A2E70-681C-26C6-5E5F-6A8CA1E0926B}"/>
              </a:ext>
            </a:extLst>
          </p:cNvPr>
          <p:cNvPicPr>
            <a:picLocks noChangeAspect="1"/>
          </p:cNvPicPr>
          <p:nvPr/>
        </p:nvPicPr>
        <p:blipFill>
          <a:blip r:embed="rId4"/>
          <a:stretch>
            <a:fillRect/>
          </a:stretch>
        </p:blipFill>
        <p:spPr>
          <a:xfrm>
            <a:off x="4309705" y="626731"/>
            <a:ext cx="2993395" cy="627942"/>
          </a:xfrm>
          <a:prstGeom prst="rect">
            <a:avLst/>
          </a:prstGeom>
        </p:spPr>
      </p:pic>
    </p:spTree>
    <p:extLst>
      <p:ext uri="{BB962C8B-B14F-4D97-AF65-F5344CB8AC3E}">
        <p14:creationId xmlns:p14="http://schemas.microsoft.com/office/powerpoint/2010/main" val="30688975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2">
            <a:extLst>
              <a:ext uri="{FF2B5EF4-FFF2-40B4-BE49-F238E27FC236}">
                <a16:creationId xmlns:a16="http://schemas.microsoft.com/office/drawing/2014/main" id="{31D58600-4A92-4AD9-8050-70202B2CDD2B}"/>
              </a:ext>
            </a:extLst>
          </p:cNvPr>
          <p:cNvSpPr txBox="1">
            <a:spLocks/>
          </p:cNvSpPr>
          <p:nvPr/>
        </p:nvSpPr>
        <p:spPr>
          <a:xfrm>
            <a:off x="628651" y="1071717"/>
            <a:ext cx="7886700" cy="1199536"/>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sl-SI" sz="2800" b="1" dirty="0">
                <a:solidFill>
                  <a:srgbClr val="FF0000"/>
                </a:solidFill>
              </a:rPr>
              <a:t>NAJPOGOSTEJŠA VPRAŠANJA</a:t>
            </a:r>
          </a:p>
        </p:txBody>
      </p:sp>
      <p:sp>
        <p:nvSpPr>
          <p:cNvPr id="3" name="Ograda vsebine 1">
            <a:extLst>
              <a:ext uri="{FF2B5EF4-FFF2-40B4-BE49-F238E27FC236}">
                <a16:creationId xmlns:a16="http://schemas.microsoft.com/office/drawing/2014/main" id="{3FBC6E03-7ABB-44EF-9AAB-F177A099C253}"/>
              </a:ext>
            </a:extLst>
          </p:cNvPr>
          <p:cNvSpPr txBox="1">
            <a:spLocks/>
          </p:cNvSpPr>
          <p:nvPr/>
        </p:nvSpPr>
        <p:spPr>
          <a:xfrm>
            <a:off x="519320" y="1700916"/>
            <a:ext cx="7886700" cy="4588479"/>
          </a:xfrm>
          <a:prstGeom prst="rect">
            <a:avLst/>
          </a:prstGeom>
        </p:spPr>
        <p:txBody>
          <a:bodyPr>
            <a:normAutofit lnSpcReduction="10000"/>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400" kern="1200">
                <a:solidFill>
                  <a:schemeClr val="tx1"/>
                </a:solidFill>
                <a:latin typeface="+mn-lt"/>
                <a:ea typeface="+mn-ea"/>
                <a:cs typeface="+mn-cs"/>
              </a:defRPr>
            </a:lvl9pPr>
          </a:lstStyle>
          <a:p>
            <a:r>
              <a:rPr lang="sl-SI" sz="1800" dirty="0"/>
              <a:t>Ali je navedba KPD obvezna sestavina PZ? </a:t>
            </a:r>
          </a:p>
          <a:p>
            <a:r>
              <a:rPr lang="sl-SI" sz="1800" dirty="0"/>
              <a:t>Kaj če PZ ne vsebuje navedbe KPD? </a:t>
            </a:r>
          </a:p>
          <a:p>
            <a:r>
              <a:rPr lang="sl-SI" sz="1800" dirty="0"/>
              <a:t>Kaj če delodajalca ne zavezuje nobena KPD? </a:t>
            </a:r>
          </a:p>
          <a:p>
            <a:r>
              <a:rPr lang="sl-SI" sz="1800" dirty="0"/>
              <a:t>Ali se delodajalec in delavec lahko dogovorita za uporabo določene KPD?</a:t>
            </a:r>
          </a:p>
          <a:p>
            <a:r>
              <a:rPr lang="sl-SI" sz="1800" dirty="0"/>
              <a:t>Ali delodajalec lahko spremeni glavno dejavnost le zato, da ga določena KPD ne bi zavezovala?</a:t>
            </a:r>
          </a:p>
          <a:p>
            <a:r>
              <a:rPr lang="sl-SI" sz="1800" dirty="0"/>
              <a:t>Delodajalec ima v okviru enega podjetja gradbeno in hotelirsko dejavnost. V PRS pa je njegova glavna dejavnost gradbena. Ali tudi delavce v hotelu zavezuje KP za gradbeništvo?</a:t>
            </a:r>
          </a:p>
          <a:p>
            <a:r>
              <a:rPr lang="sl-SI" sz="1800" dirty="0"/>
              <a:t>Po kateri KPD se mora delodajalec ravnati, če ga zavezujeta dve?</a:t>
            </a:r>
          </a:p>
          <a:p>
            <a:r>
              <a:rPr lang="sl-SI" sz="1800" dirty="0"/>
              <a:t>Ali ima lahko delodajalec, ki ga zavezuje KPD, še pravilnik o delovnih razmerjih?</a:t>
            </a:r>
          </a:p>
          <a:p>
            <a:r>
              <a:rPr lang="sl-SI" sz="1800" dirty="0"/>
              <a:t>Ali lahko delodajalec, pri katerem je organiziran sindikat, sprejme pravilnik o delovnih razmerjih?</a:t>
            </a:r>
          </a:p>
          <a:p>
            <a:r>
              <a:rPr lang="sl-SI" sz="1800" dirty="0"/>
              <a:t>Ali mora delodajalec, ki ga ne zavezuje nobena KPD, imeti pravilnik o delovnih razmerjih?</a:t>
            </a:r>
          </a:p>
          <a:p>
            <a:pPr marL="0" indent="0">
              <a:buNone/>
            </a:pPr>
            <a:endParaRPr lang="sl-SI" sz="2200" dirty="0"/>
          </a:p>
        </p:txBody>
      </p:sp>
      <p:pic>
        <p:nvPicPr>
          <p:cNvPr id="4" name="Slika 3">
            <a:extLst>
              <a:ext uri="{FF2B5EF4-FFF2-40B4-BE49-F238E27FC236}">
                <a16:creationId xmlns:a16="http://schemas.microsoft.com/office/drawing/2014/main" id="{202450C6-2D7B-A621-C85F-B6A67F5C8C6B}"/>
              </a:ext>
            </a:extLst>
          </p:cNvPr>
          <p:cNvPicPr>
            <a:picLocks noChangeAspect="1"/>
          </p:cNvPicPr>
          <p:nvPr/>
        </p:nvPicPr>
        <p:blipFill>
          <a:blip r:embed="rId2"/>
          <a:stretch>
            <a:fillRect/>
          </a:stretch>
        </p:blipFill>
        <p:spPr>
          <a:xfrm>
            <a:off x="234924" y="-318014"/>
            <a:ext cx="2085937" cy="1773238"/>
          </a:xfrm>
          <a:prstGeom prst="rect">
            <a:avLst/>
          </a:prstGeom>
        </p:spPr>
      </p:pic>
      <p:pic>
        <p:nvPicPr>
          <p:cNvPr id="5" name="Slika 4" descr="Slika, ki vsebuje besede besedilo&#10;&#10;Opis je samodejno ustvarjen">
            <a:extLst>
              <a:ext uri="{FF2B5EF4-FFF2-40B4-BE49-F238E27FC236}">
                <a16:creationId xmlns:a16="http://schemas.microsoft.com/office/drawing/2014/main" id="{09B7B0B3-EB83-F7CE-44E4-64FC270B67DB}"/>
              </a:ext>
            </a:extLst>
          </p:cNvPr>
          <p:cNvPicPr>
            <a:picLocks noChangeAspect="1"/>
          </p:cNvPicPr>
          <p:nvPr/>
        </p:nvPicPr>
        <p:blipFill>
          <a:blip r:embed="rId3"/>
          <a:stretch>
            <a:fillRect/>
          </a:stretch>
        </p:blipFill>
        <p:spPr>
          <a:xfrm>
            <a:off x="2140641" y="358667"/>
            <a:ext cx="1691640" cy="590204"/>
          </a:xfrm>
          <a:prstGeom prst="rect">
            <a:avLst/>
          </a:prstGeom>
        </p:spPr>
      </p:pic>
      <p:pic>
        <p:nvPicPr>
          <p:cNvPr id="6" name="Slika 5" descr="Slika, ki vsebuje besede besedilo&#10;&#10;Opis je samodejno ustvarjen">
            <a:extLst>
              <a:ext uri="{FF2B5EF4-FFF2-40B4-BE49-F238E27FC236}">
                <a16:creationId xmlns:a16="http://schemas.microsoft.com/office/drawing/2014/main" id="{6ED676FA-2005-8B50-78DD-6564EEEE47D4}"/>
              </a:ext>
            </a:extLst>
          </p:cNvPr>
          <p:cNvPicPr>
            <a:picLocks noChangeAspect="1"/>
          </p:cNvPicPr>
          <p:nvPr/>
        </p:nvPicPr>
        <p:blipFill>
          <a:blip r:embed="rId4"/>
          <a:stretch>
            <a:fillRect/>
          </a:stretch>
        </p:blipFill>
        <p:spPr>
          <a:xfrm>
            <a:off x="4226578" y="312760"/>
            <a:ext cx="2993395" cy="627942"/>
          </a:xfrm>
          <a:prstGeom prst="rect">
            <a:avLst/>
          </a:prstGeom>
        </p:spPr>
      </p:pic>
    </p:spTree>
    <p:extLst>
      <p:ext uri="{BB962C8B-B14F-4D97-AF65-F5344CB8AC3E}">
        <p14:creationId xmlns:p14="http://schemas.microsoft.com/office/powerpoint/2010/main" val="3147910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2">
            <a:extLst>
              <a:ext uri="{FF2B5EF4-FFF2-40B4-BE49-F238E27FC236}">
                <a16:creationId xmlns:a16="http://schemas.microsoft.com/office/drawing/2014/main" id="{B72BEBE4-1794-4010-A827-8B4E0F8A145B}"/>
              </a:ext>
            </a:extLst>
          </p:cNvPr>
          <p:cNvSpPr txBox="1">
            <a:spLocks/>
          </p:cNvSpPr>
          <p:nvPr/>
        </p:nvSpPr>
        <p:spPr>
          <a:xfrm>
            <a:off x="686041" y="1431680"/>
            <a:ext cx="7886700" cy="1199536"/>
          </a:xfrm>
          <a:prstGeom prst="rect">
            <a:avLst/>
          </a:prstGeom>
        </p:spPr>
        <p:txBody>
          <a:bodyP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lgn="ctr"/>
            <a:r>
              <a:rPr lang="sl-SI" sz="2800" b="1" dirty="0">
                <a:solidFill>
                  <a:srgbClr val="FF0000"/>
                </a:solidFill>
              </a:rPr>
              <a:t>KOLEKTIVNA POGODBA DEJAVNOSTI GOSTINSTVA IN TURIZMA </a:t>
            </a:r>
          </a:p>
        </p:txBody>
      </p:sp>
      <p:sp>
        <p:nvSpPr>
          <p:cNvPr id="3" name="PoljeZBesedilom 2">
            <a:extLst>
              <a:ext uri="{FF2B5EF4-FFF2-40B4-BE49-F238E27FC236}">
                <a16:creationId xmlns:a16="http://schemas.microsoft.com/office/drawing/2014/main" id="{BCE2A7C4-85A2-4899-99BD-8EE3EB7CDB75}"/>
              </a:ext>
            </a:extLst>
          </p:cNvPr>
          <p:cNvSpPr txBox="1"/>
          <p:nvPr/>
        </p:nvSpPr>
        <p:spPr>
          <a:xfrm>
            <a:off x="811161" y="2287300"/>
            <a:ext cx="7521678" cy="923330"/>
          </a:xfrm>
          <a:prstGeom prst="rect">
            <a:avLst/>
          </a:prstGeom>
          <a:noFill/>
        </p:spPr>
        <p:txBody>
          <a:bodyPr wrap="square">
            <a:spAutoFit/>
          </a:bodyPr>
          <a:lstStyle/>
          <a:p>
            <a:pPr marL="0" indent="0">
              <a:buNone/>
            </a:pPr>
            <a:r>
              <a:rPr lang="sl-SI" sz="1800" dirty="0">
                <a:solidFill>
                  <a:srgbClr val="FF0000"/>
                </a:solidFill>
              </a:rPr>
              <a:t>Podpisniki: </a:t>
            </a:r>
            <a:r>
              <a:rPr lang="sl-SI" sz="1800" dirty="0"/>
              <a:t>TGZ in ZDS</a:t>
            </a:r>
          </a:p>
          <a:p>
            <a:pPr marL="0" indent="0">
              <a:buNone/>
            </a:pPr>
            <a:r>
              <a:rPr lang="sl-SI" sz="1800" dirty="0">
                <a:solidFill>
                  <a:srgbClr val="FF0000"/>
                </a:solidFill>
              </a:rPr>
              <a:t>Stvarna veljavnost: </a:t>
            </a:r>
          </a:p>
          <a:p>
            <a:pPr marL="0" indent="0">
              <a:buNone/>
            </a:pPr>
            <a:endParaRPr lang="sl-SI" sz="1800" dirty="0">
              <a:solidFill>
                <a:srgbClr val="FF0000"/>
              </a:solidFill>
            </a:endParaRPr>
          </a:p>
        </p:txBody>
      </p:sp>
      <p:pic>
        <p:nvPicPr>
          <p:cNvPr id="4" name="Slika 3">
            <a:extLst>
              <a:ext uri="{FF2B5EF4-FFF2-40B4-BE49-F238E27FC236}">
                <a16:creationId xmlns:a16="http://schemas.microsoft.com/office/drawing/2014/main" id="{7EB623C2-5B5F-43BC-940E-22CAC5241459}"/>
              </a:ext>
            </a:extLst>
          </p:cNvPr>
          <p:cNvPicPr>
            <a:picLocks noChangeAspect="1"/>
          </p:cNvPicPr>
          <p:nvPr/>
        </p:nvPicPr>
        <p:blipFill>
          <a:blip r:embed="rId2"/>
          <a:stretch>
            <a:fillRect/>
          </a:stretch>
        </p:blipFill>
        <p:spPr>
          <a:xfrm>
            <a:off x="811161" y="3067242"/>
            <a:ext cx="7907197" cy="1780186"/>
          </a:xfrm>
          <a:prstGeom prst="rect">
            <a:avLst/>
          </a:prstGeom>
        </p:spPr>
      </p:pic>
      <p:sp>
        <p:nvSpPr>
          <p:cNvPr id="5" name="PoljeZBesedilom 4">
            <a:extLst>
              <a:ext uri="{FF2B5EF4-FFF2-40B4-BE49-F238E27FC236}">
                <a16:creationId xmlns:a16="http://schemas.microsoft.com/office/drawing/2014/main" id="{16CF89DE-89F2-43EC-8790-96E3BED867B0}"/>
              </a:ext>
            </a:extLst>
          </p:cNvPr>
          <p:cNvSpPr txBox="1"/>
          <p:nvPr/>
        </p:nvSpPr>
        <p:spPr>
          <a:xfrm>
            <a:off x="720436" y="5073147"/>
            <a:ext cx="3908955" cy="430887"/>
          </a:xfrm>
          <a:prstGeom prst="rect">
            <a:avLst/>
          </a:prstGeom>
          <a:noFill/>
        </p:spPr>
        <p:txBody>
          <a:bodyPr wrap="none" rtlCol="0">
            <a:spAutoFit/>
          </a:bodyPr>
          <a:lstStyle/>
          <a:p>
            <a:r>
              <a:rPr lang="sl-SI" dirty="0">
                <a:solidFill>
                  <a:srgbClr val="FF0000"/>
                </a:solidFill>
              </a:rPr>
              <a:t>Razširjena veljavnost: </a:t>
            </a:r>
            <a:r>
              <a:rPr lang="sl-SI" dirty="0"/>
              <a:t>Delna. </a:t>
            </a:r>
            <a:r>
              <a:rPr lang="sl-SI" b="1" dirty="0"/>
              <a:t>Označene</a:t>
            </a:r>
            <a:r>
              <a:rPr lang="sl-SI" sz="2200" b="1" dirty="0"/>
              <a:t>.</a:t>
            </a:r>
            <a:endParaRPr lang="sl-SI" sz="2200" dirty="0"/>
          </a:p>
        </p:txBody>
      </p:sp>
      <p:pic>
        <p:nvPicPr>
          <p:cNvPr id="6" name="Slika 5">
            <a:extLst>
              <a:ext uri="{FF2B5EF4-FFF2-40B4-BE49-F238E27FC236}">
                <a16:creationId xmlns:a16="http://schemas.microsoft.com/office/drawing/2014/main" id="{9453A280-B1BE-BE91-255F-1A84EE75B161}"/>
              </a:ext>
            </a:extLst>
          </p:cNvPr>
          <p:cNvPicPr>
            <a:picLocks noChangeAspect="1"/>
          </p:cNvPicPr>
          <p:nvPr/>
        </p:nvPicPr>
        <p:blipFill>
          <a:blip r:embed="rId3"/>
          <a:stretch>
            <a:fillRect/>
          </a:stretch>
        </p:blipFill>
        <p:spPr>
          <a:xfrm>
            <a:off x="141406" y="-21331"/>
            <a:ext cx="2085937" cy="1773238"/>
          </a:xfrm>
          <a:prstGeom prst="rect">
            <a:avLst/>
          </a:prstGeom>
        </p:spPr>
      </p:pic>
      <p:pic>
        <p:nvPicPr>
          <p:cNvPr id="7" name="Slika 6" descr="Slika, ki vsebuje besede besedilo&#10;&#10;Opis je samodejno ustvarjen">
            <a:extLst>
              <a:ext uri="{FF2B5EF4-FFF2-40B4-BE49-F238E27FC236}">
                <a16:creationId xmlns:a16="http://schemas.microsoft.com/office/drawing/2014/main" id="{2D34AF2C-16EF-4CF7-A699-4B239EFEA3FB}"/>
              </a:ext>
            </a:extLst>
          </p:cNvPr>
          <p:cNvPicPr>
            <a:picLocks noChangeAspect="1"/>
          </p:cNvPicPr>
          <p:nvPr/>
        </p:nvPicPr>
        <p:blipFill>
          <a:blip r:embed="rId4"/>
          <a:stretch>
            <a:fillRect/>
          </a:stretch>
        </p:blipFill>
        <p:spPr>
          <a:xfrm>
            <a:off x="2223768" y="664469"/>
            <a:ext cx="1691640" cy="590204"/>
          </a:xfrm>
          <a:prstGeom prst="rect">
            <a:avLst/>
          </a:prstGeom>
        </p:spPr>
      </p:pic>
      <p:pic>
        <p:nvPicPr>
          <p:cNvPr id="8" name="Slika 7" descr="Slika, ki vsebuje besede besedilo&#10;&#10;Opis je samodejno ustvarjen">
            <a:extLst>
              <a:ext uri="{FF2B5EF4-FFF2-40B4-BE49-F238E27FC236}">
                <a16:creationId xmlns:a16="http://schemas.microsoft.com/office/drawing/2014/main" id="{D8710E33-553E-2C7A-5E36-2C16B3576940}"/>
              </a:ext>
            </a:extLst>
          </p:cNvPr>
          <p:cNvPicPr>
            <a:picLocks noChangeAspect="1"/>
          </p:cNvPicPr>
          <p:nvPr/>
        </p:nvPicPr>
        <p:blipFill>
          <a:blip r:embed="rId5"/>
          <a:stretch>
            <a:fillRect/>
          </a:stretch>
        </p:blipFill>
        <p:spPr>
          <a:xfrm>
            <a:off x="4309705" y="626731"/>
            <a:ext cx="2993395" cy="627942"/>
          </a:xfrm>
          <a:prstGeom prst="rect">
            <a:avLst/>
          </a:prstGeom>
        </p:spPr>
      </p:pic>
    </p:spTree>
    <p:extLst>
      <p:ext uri="{BB962C8B-B14F-4D97-AF65-F5344CB8AC3E}">
        <p14:creationId xmlns:p14="http://schemas.microsoft.com/office/powerpoint/2010/main" val="223838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jeZBesedilom 1">
            <a:extLst>
              <a:ext uri="{FF2B5EF4-FFF2-40B4-BE49-F238E27FC236}">
                <a16:creationId xmlns:a16="http://schemas.microsoft.com/office/drawing/2014/main" id="{AA9DB7B0-6A72-9F25-B164-D2D9C39D3840}"/>
              </a:ext>
            </a:extLst>
          </p:cNvPr>
          <p:cNvSpPr txBox="1"/>
          <p:nvPr/>
        </p:nvSpPr>
        <p:spPr>
          <a:xfrm>
            <a:off x="183554" y="387677"/>
            <a:ext cx="8776892" cy="4832092"/>
          </a:xfrm>
          <a:prstGeom prst="rect">
            <a:avLst/>
          </a:prstGeom>
          <a:noFill/>
        </p:spPr>
        <p:txBody>
          <a:bodyPr wrap="square" rtlCol="0">
            <a:spAutoFit/>
          </a:bodyPr>
          <a:lstStyle/>
          <a:p>
            <a:pPr algn="ctr"/>
            <a:r>
              <a:rPr lang="sl-SI" b="1" dirty="0">
                <a:solidFill>
                  <a:srgbClr val="FF0000"/>
                </a:solidFill>
              </a:rPr>
              <a:t>OBJAVA PROSTEGA DELOVNEGA MESTA (25. člen ZDR-1)</a:t>
            </a:r>
          </a:p>
          <a:p>
            <a:endParaRPr lang="sl-SI" b="1" dirty="0"/>
          </a:p>
          <a:p>
            <a:pPr marL="285750" indent="-285750">
              <a:buFont typeface="Arial" panose="020B0604020202020204" pitchFamily="34" charset="0"/>
              <a:buChar char="•"/>
            </a:pPr>
            <a:r>
              <a:rPr lang="sl-SI" dirty="0"/>
              <a:t>Delodajalec, ki zaposluje nove delavce, mora prosto delovno mesto oziroma vrsto javno objaviti. </a:t>
            </a:r>
          </a:p>
          <a:p>
            <a:endParaRPr lang="sl-SI" dirty="0"/>
          </a:p>
          <a:p>
            <a:pPr marL="285750" indent="-285750">
              <a:buFont typeface="Arial" panose="020B0604020202020204" pitchFamily="34" charset="0"/>
              <a:buChar char="•"/>
            </a:pPr>
            <a:r>
              <a:rPr lang="sl-SI" dirty="0"/>
              <a:t>Objava prostega dela mora vsebovati pogoje za opravljanje dela in rok za prijavo, ki ne sme biti krajši </a:t>
            </a:r>
            <a:r>
              <a:rPr lang="sl-SI" b="1" dirty="0"/>
              <a:t>od treh delovnih dni</a:t>
            </a:r>
            <a:r>
              <a:rPr lang="sl-SI" dirty="0"/>
              <a:t>.</a:t>
            </a:r>
          </a:p>
          <a:p>
            <a:endParaRPr lang="sl-SI" dirty="0"/>
          </a:p>
          <a:p>
            <a:pPr marL="285750" indent="-285750">
              <a:buFont typeface="Arial" panose="020B0604020202020204" pitchFamily="34" charset="0"/>
              <a:buChar char="•"/>
            </a:pPr>
            <a:r>
              <a:rPr lang="sl-SI" dirty="0"/>
              <a:t>Za javno objavo se šteje tudi objava, ki jo izvede zavod za zaposlovanje.</a:t>
            </a:r>
          </a:p>
          <a:p>
            <a:endParaRPr lang="sl-SI" dirty="0"/>
          </a:p>
          <a:p>
            <a:pPr marL="285750" indent="-285750">
              <a:buFont typeface="Arial" panose="020B0604020202020204" pitchFamily="34" charset="0"/>
              <a:buChar char="•"/>
            </a:pPr>
            <a:r>
              <a:rPr lang="sl-SI" dirty="0"/>
              <a:t>Če delodajalec objavi prosto delo tudi v sredstvih javnega obveščanja, na spletnih straneh ali v javno dostopnih poslovnih prostorih delodajalca, začne rok za prijavo teči naslednji dan po zadnji objavi.</a:t>
            </a:r>
          </a:p>
          <a:p>
            <a:endParaRPr lang="sl-SI" dirty="0"/>
          </a:p>
          <a:p>
            <a:pPr marL="285750" indent="-285750">
              <a:buFont typeface="Arial" panose="020B0604020202020204" pitchFamily="34" charset="0"/>
              <a:buChar char="•"/>
            </a:pPr>
            <a:r>
              <a:rPr lang="sl-SI" dirty="0"/>
              <a:t>Delodajalec, ki ima zaposlene delavce za določen čas, s krajšim delovnim časom oziroma pri katerem opravljajo delo delavci, zaposleni pri delodajalcu, ki opravlja dejavnost zagotavljanja dela delavcev drugemu uporabniku, in zaposluje za nedoločen čas oziroma s polnim delovnim časom, mora o prostih delih oziroma o javni objavi prostih del pravočasno pisno obvestiti delavce na pri delodajalcu običajen način (npr. na določenem oglasnem mestu v poslovnih prostorih delodajalca ali z uporabo informacijske tehnologije).</a:t>
            </a:r>
          </a:p>
          <a:p>
            <a:pPr marL="285750" indent="-285750">
              <a:buFont typeface="Arial" panose="020B0604020202020204" pitchFamily="34" charset="0"/>
              <a:buChar char="•"/>
            </a:pPr>
            <a:endParaRPr lang="sl-SI" dirty="0"/>
          </a:p>
          <a:p>
            <a:pPr marL="285750" indent="-285750">
              <a:buFont typeface="Arial" panose="020B0604020202020204" pitchFamily="34" charset="0"/>
              <a:buChar char="•"/>
            </a:pPr>
            <a:r>
              <a:rPr lang="sl-SI" dirty="0"/>
              <a:t>Sankcija: prekršek in globa, če ni javno objavljeno in če rok ne začne teči po zadnji objavi.</a:t>
            </a:r>
          </a:p>
          <a:p>
            <a:pPr marL="285750" indent="-285750">
              <a:buFont typeface="Arial" panose="020B0604020202020204" pitchFamily="34" charset="0"/>
              <a:buChar char="•"/>
            </a:pPr>
            <a:endParaRPr lang="sl-SI" dirty="0"/>
          </a:p>
          <a:p>
            <a:endParaRPr lang="sl-SI" dirty="0"/>
          </a:p>
          <a:p>
            <a:endParaRPr lang="sl-SI" dirty="0"/>
          </a:p>
        </p:txBody>
      </p:sp>
      <p:pic>
        <p:nvPicPr>
          <p:cNvPr id="3" name="Slika 2">
            <a:extLst>
              <a:ext uri="{FF2B5EF4-FFF2-40B4-BE49-F238E27FC236}">
                <a16:creationId xmlns:a16="http://schemas.microsoft.com/office/drawing/2014/main" id="{D6F1AB7B-04DA-02C3-2DAF-5F8D3062E9A7}"/>
              </a:ext>
            </a:extLst>
          </p:cNvPr>
          <p:cNvPicPr>
            <a:picLocks noChangeAspect="1"/>
          </p:cNvPicPr>
          <p:nvPr/>
        </p:nvPicPr>
        <p:blipFill>
          <a:blip r:embed="rId2"/>
          <a:stretch>
            <a:fillRect/>
          </a:stretch>
        </p:blipFill>
        <p:spPr>
          <a:xfrm>
            <a:off x="85092" y="-405029"/>
            <a:ext cx="2085937" cy="1773238"/>
          </a:xfrm>
          <a:prstGeom prst="rect">
            <a:avLst/>
          </a:prstGeom>
        </p:spPr>
      </p:pic>
      <p:pic>
        <p:nvPicPr>
          <p:cNvPr id="4" name="Slika 3" descr="Slika, ki vsebuje besede besedilo&#10;&#10;Opis je samodejno ustvarjen">
            <a:extLst>
              <a:ext uri="{FF2B5EF4-FFF2-40B4-BE49-F238E27FC236}">
                <a16:creationId xmlns:a16="http://schemas.microsoft.com/office/drawing/2014/main" id="{7C033E56-0BB8-3B00-DD2B-159AC57620B7}"/>
              </a:ext>
            </a:extLst>
          </p:cNvPr>
          <p:cNvPicPr>
            <a:picLocks noChangeAspect="1"/>
          </p:cNvPicPr>
          <p:nvPr/>
        </p:nvPicPr>
        <p:blipFill>
          <a:blip r:embed="rId3"/>
          <a:stretch>
            <a:fillRect/>
          </a:stretch>
        </p:blipFill>
        <p:spPr>
          <a:xfrm>
            <a:off x="7367268" y="186488"/>
            <a:ext cx="1691640" cy="590204"/>
          </a:xfrm>
          <a:prstGeom prst="rect">
            <a:avLst/>
          </a:prstGeom>
        </p:spPr>
      </p:pic>
    </p:spTree>
    <p:extLst>
      <p:ext uri="{BB962C8B-B14F-4D97-AF65-F5344CB8AC3E}">
        <p14:creationId xmlns:p14="http://schemas.microsoft.com/office/powerpoint/2010/main" val="1762146616"/>
      </p:ext>
    </p:extLst>
  </p:cSld>
  <p:clrMapOvr>
    <a:masterClrMapping/>
  </p:clrMapOvr>
</p:sld>
</file>

<file path=ppt/theme/theme1.xml><?xml version="1.0" encoding="utf-8"?>
<a:theme xmlns:a="http://schemas.openxmlformats.org/drawingml/2006/main" name="Office Theme">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154</TotalTime>
  <Words>5064</Words>
  <Application>Microsoft Office PowerPoint</Application>
  <PresentationFormat>Diaprojekcija na zaslonu (4:3)</PresentationFormat>
  <Paragraphs>388</Paragraphs>
  <Slides>38</Slides>
  <Notes>0</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38</vt:i4>
      </vt:variant>
    </vt:vector>
  </HeadingPairs>
  <TitlesOfParts>
    <vt:vector size="43" baseType="lpstr">
      <vt:lpstr>Arial</vt:lpstr>
      <vt:lpstr>Calibri</vt:lpstr>
      <vt:lpstr>Calibri Light</vt:lpstr>
      <vt:lpstr>Times New Roman</vt:lpstr>
      <vt:lpstr>Office Theme</vt:lpstr>
      <vt:lpstr>Bistveno o pogodbi o zaposlitvi, plači in  enakosti pri zaposlovanju</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lpstr>PowerPointova predstavitev</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Veliki naslov</dc:title>
  <dc:creator>Microsoft Office User</dc:creator>
  <cp:lastModifiedBy>Nina Scortegagna Kavčnik</cp:lastModifiedBy>
  <cp:revision>21</cp:revision>
  <dcterms:created xsi:type="dcterms:W3CDTF">2019-02-04T15:30:21Z</dcterms:created>
  <dcterms:modified xsi:type="dcterms:W3CDTF">2022-05-04T14:05:49Z</dcterms:modified>
</cp:coreProperties>
</file>